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233aaf6d64f01f4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233aaf6d64f01f4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33aaf6d64f01f4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33aaf6d64f01f4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233aaf6d64f01f4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233aaf6d64f01f4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233aaf6d64f01f4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233aaf6d64f01f4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233aaf6d64f01f4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233aaf6d64f01f4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79f388b28755e537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79f388b28755e537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64ff2aa902dc703f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64ff2aa902dc703f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pt-BR"/>
              <a:t>O que é a filosofia?</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Prof. Diego Esteves</a:t>
            </a:r>
            <a:endParaRPr/>
          </a:p>
        </p:txBody>
      </p:sp>
      <p:sp>
        <p:nvSpPr>
          <p:cNvPr id="56" name="Google Shape;56;p13"/>
          <p:cNvSpPr txBox="1"/>
          <p:nvPr/>
        </p:nvSpPr>
        <p:spPr>
          <a:xfrm>
            <a:off x="4568" y="2042632"/>
            <a:ext cx="9144000" cy="463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nvSpPr>
        <p:spPr>
          <a:xfrm>
            <a:off x="380700" y="526500"/>
            <a:ext cx="8382600" cy="43695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pt-BR" sz="1800">
                <a:solidFill>
                  <a:schemeClr val="dk2"/>
                </a:solidFill>
              </a:rPr>
              <a:t>Para que filosofia?</a:t>
            </a:r>
            <a:endParaRPr b="1" sz="1800">
              <a:solidFill>
                <a:schemeClr val="dk2"/>
              </a:solidFill>
            </a:endParaRPr>
          </a:p>
          <a:p>
            <a:pPr indent="0" lvl="0" marL="0" rtl="0" algn="ctr">
              <a:spcBef>
                <a:spcPts val="0"/>
              </a:spcBef>
              <a:spcAft>
                <a:spcPts val="0"/>
              </a:spcAft>
              <a:buNone/>
            </a:pPr>
            <a:r>
              <a:t/>
            </a:r>
            <a:endParaRPr b="1" sz="1800">
              <a:solidFill>
                <a:schemeClr val="dk2"/>
              </a:solidFill>
            </a:endParaRPr>
          </a:p>
          <a:p>
            <a:pPr indent="0" lvl="0" marL="0" rtl="0" algn="just">
              <a:spcBef>
                <a:spcPts val="0"/>
              </a:spcBef>
              <a:spcAft>
                <a:spcPts val="0"/>
              </a:spcAft>
              <a:buNone/>
            </a:pPr>
            <a:r>
              <a:rPr lang="pt-BR" sz="1800">
                <a:solidFill>
                  <a:schemeClr val="dk2"/>
                </a:solidFill>
              </a:rPr>
              <a:t>“Em nossa cultura e em nossa sociedade, costumamos considerar que alguma coisa só tem o direito de existir se tiver alguma finalidade prática, muito visível e de utilidade imediata. Por isso, ninguém pergunta para que as ciências, pois todo mundo imagina ver a utilidade das ciências nos produtos da técnica, isto é, na aplicação científica à realidade. [...]</a:t>
            </a:r>
            <a:endParaRPr sz="1800">
              <a:solidFill>
                <a:schemeClr val="dk2"/>
              </a:solidFill>
            </a:endParaRPr>
          </a:p>
          <a:p>
            <a:pPr indent="0" lvl="0" marL="0" rtl="0" algn="just">
              <a:spcBef>
                <a:spcPts val="0"/>
              </a:spcBef>
              <a:spcAft>
                <a:spcPts val="0"/>
              </a:spcAft>
              <a:buNone/>
            </a:pPr>
            <a:r>
              <a:rPr lang="pt-BR" sz="1800">
                <a:solidFill>
                  <a:schemeClr val="dk2"/>
                </a:solidFill>
              </a:rPr>
              <a:t>Verdade, pensamento, procedimentos especiais para conhecer fatos, relação entre teoria e prática, correção e acúmulo de saberes: tudo isso não é ciência, são </a:t>
            </a:r>
            <a:r>
              <a:rPr b="1" lang="pt-BR" sz="1800">
                <a:solidFill>
                  <a:schemeClr val="dk2"/>
                </a:solidFill>
              </a:rPr>
              <a:t>questões filosóficas</a:t>
            </a:r>
            <a:r>
              <a:rPr lang="pt-BR" sz="1800">
                <a:solidFill>
                  <a:schemeClr val="dk2"/>
                </a:solidFill>
              </a:rPr>
              <a:t>. O cientista parte delas como questões já respondidas, mas é a Filosofia quem as formula e busca respostas para elas. Assim, o trabalho das ciências pressupõe, como condição, o trabalho da Filosofia, mesmo que o cientista não seja filósofo. No entanto, como apenas os cientistas e o filósofos sabem disso, o senso comum continua afirmando que a filosofia não serve para nada” (Chaui, 2000, p.10).</a:t>
            </a:r>
            <a:endParaRPr sz="1800">
              <a:solidFill>
                <a:schemeClr val="dk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nvSpPr>
        <p:spPr>
          <a:xfrm>
            <a:off x="319650" y="666000"/>
            <a:ext cx="8504700" cy="4340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pt-BR" sz="1800">
                <a:solidFill>
                  <a:schemeClr val="dk2"/>
                </a:solidFill>
              </a:rPr>
              <a:t>Filosofia entre ciência e teologia</a:t>
            </a:r>
            <a:endParaRPr b="1" sz="1800">
              <a:solidFill>
                <a:schemeClr val="dk2"/>
              </a:solidFill>
            </a:endParaRPr>
          </a:p>
          <a:p>
            <a:pPr indent="0" lvl="0" marL="0" rtl="0" algn="ctr">
              <a:spcBef>
                <a:spcPts val="0"/>
              </a:spcBef>
              <a:spcAft>
                <a:spcPts val="0"/>
              </a:spcAft>
              <a:buNone/>
            </a:pPr>
            <a:r>
              <a:t/>
            </a:r>
            <a:endParaRPr b="1" sz="1800">
              <a:solidFill>
                <a:schemeClr val="dk2"/>
              </a:solidFill>
            </a:endParaRPr>
          </a:p>
          <a:p>
            <a:pPr indent="0" lvl="0" marL="0" rtl="0" algn="just">
              <a:spcBef>
                <a:spcPts val="0"/>
              </a:spcBef>
              <a:spcAft>
                <a:spcPts val="0"/>
              </a:spcAft>
              <a:buNone/>
            </a:pPr>
            <a:r>
              <a:rPr lang="pt-BR" sz="1800">
                <a:solidFill>
                  <a:schemeClr val="dk2"/>
                </a:solidFill>
              </a:rPr>
              <a:t>“A filosofia, conforme entendo a palavra, é algo intermediário entre a teologia e a ciência. Como a teologia, consiste de especulações sobre assuntos a que o conhecimento exato não conseguiu até agora chegar, mas, como ciência, apela mais à razão humana do que à autoridade, seja esta a da tradição ou a da revelação. Todo conhecimento </a:t>
            </a:r>
            <a:r>
              <a:rPr i="1" lang="pt-BR" sz="1800">
                <a:solidFill>
                  <a:schemeClr val="dk2"/>
                </a:solidFill>
              </a:rPr>
              <a:t>definido</a:t>
            </a:r>
            <a:r>
              <a:rPr lang="pt-BR" sz="1800">
                <a:solidFill>
                  <a:schemeClr val="dk2"/>
                </a:solidFill>
              </a:rPr>
              <a:t> – eu o afirmaria – pertence à ciência; e todo </a:t>
            </a:r>
            <a:r>
              <a:rPr i="1" lang="pt-BR" sz="1800">
                <a:solidFill>
                  <a:schemeClr val="dk2"/>
                </a:solidFill>
              </a:rPr>
              <a:t>dogma</a:t>
            </a:r>
            <a:r>
              <a:rPr lang="pt-BR" sz="1800">
                <a:solidFill>
                  <a:schemeClr val="dk2"/>
                </a:solidFill>
              </a:rPr>
              <a:t>, quanto ao que ultrapassa o conhecimento definido, pertence à teologia. Mas entre a teologia e a ciência existe uma Terra de Ninguém, exposta aos ataques de ambos os campos: esta Terra de Ninguém é a filosofia. Quase todas as questões do máximo interesse para os espíritos especulativos são de tal índole que a ciência não as pode responder, e as respostas confiantes dos teólogos já não nos parecem tão convincentes como o eram nos séculos passados” (Russel, 1957, p.13).</a:t>
            </a:r>
            <a:endParaRPr sz="1800">
              <a:solidFill>
                <a:schemeClr val="dk2"/>
              </a:solidFill>
            </a:endParaRPr>
          </a:p>
          <a:p>
            <a:pPr indent="0" lvl="0" marL="0" rtl="0" algn="l">
              <a:spcBef>
                <a:spcPts val="0"/>
              </a:spcBef>
              <a:spcAft>
                <a:spcPts val="0"/>
              </a:spcAft>
              <a:buNone/>
            </a:pPr>
            <a:r>
              <a:t/>
            </a:r>
            <a:endParaRPr sz="1800">
              <a:solidFill>
                <a:schemeClr val="dk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6"/>
          <p:cNvSpPr txBox="1"/>
          <p:nvPr/>
        </p:nvSpPr>
        <p:spPr>
          <a:xfrm>
            <a:off x="348450" y="1363500"/>
            <a:ext cx="8447100" cy="2955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pt-BR" sz="1800">
                <a:solidFill>
                  <a:schemeClr val="dk2"/>
                </a:solidFill>
              </a:rPr>
              <a:t>O maravilhar-se como princípio para o filosofar</a:t>
            </a:r>
            <a:r>
              <a:rPr lang="pt-BR" sz="1800">
                <a:solidFill>
                  <a:schemeClr val="dk2"/>
                </a:solidFill>
              </a:rPr>
              <a:t> </a:t>
            </a:r>
            <a:endParaRPr sz="1800">
              <a:solidFill>
                <a:schemeClr val="dk2"/>
              </a:solidFill>
            </a:endParaRPr>
          </a:p>
          <a:p>
            <a:pPr indent="0" lvl="0" marL="0" rtl="0" algn="ctr">
              <a:spcBef>
                <a:spcPts val="0"/>
              </a:spcBef>
              <a:spcAft>
                <a:spcPts val="0"/>
              </a:spcAft>
              <a:buNone/>
            </a:pPr>
            <a:r>
              <a:t/>
            </a:r>
            <a:endParaRPr sz="1800">
              <a:solidFill>
                <a:schemeClr val="dk2"/>
              </a:solidFill>
            </a:endParaRPr>
          </a:p>
          <a:p>
            <a:pPr indent="0" lvl="0" marL="0" rtl="0" algn="just">
              <a:spcBef>
                <a:spcPts val="0"/>
              </a:spcBef>
              <a:spcAft>
                <a:spcPts val="0"/>
              </a:spcAft>
              <a:buNone/>
            </a:pPr>
            <a:r>
              <a:rPr lang="pt-BR" sz="1800">
                <a:solidFill>
                  <a:schemeClr val="dk2"/>
                </a:solidFill>
              </a:rPr>
              <a:t>“Na tentativa, talvez a mais antiga, de explicar as origens da filosofia. Platão e, logo depois, Aristóteles apresentam-nos como razão para o surgimento do pensar racional o estado de espanto, a possibilidade, que o homem tem, de maravilhar-se diante do espetáculo da natureza, ordenada tanto nos mais </a:t>
            </a:r>
            <a:r>
              <a:rPr lang="pt-BR" sz="1800">
                <a:solidFill>
                  <a:schemeClr val="dk2"/>
                </a:solidFill>
              </a:rPr>
              <a:t>portentosos</a:t>
            </a:r>
            <a:r>
              <a:rPr lang="pt-BR" sz="1800">
                <a:solidFill>
                  <a:schemeClr val="dk2"/>
                </a:solidFill>
              </a:rPr>
              <a:t> quanto nos mais recônditos detalhes. [...]</a:t>
            </a:r>
            <a:endParaRPr sz="1800">
              <a:solidFill>
                <a:schemeClr val="dk2"/>
              </a:solidFill>
            </a:endParaRPr>
          </a:p>
          <a:p>
            <a:pPr indent="0" lvl="0" marL="0" rtl="0" algn="just">
              <a:spcBef>
                <a:spcPts val="0"/>
              </a:spcBef>
              <a:spcAft>
                <a:spcPts val="0"/>
              </a:spcAft>
              <a:buNone/>
            </a:pPr>
            <a:r>
              <a:rPr lang="pt-BR" sz="1800">
                <a:solidFill>
                  <a:schemeClr val="dk2"/>
                </a:solidFill>
              </a:rPr>
              <a:t>Mas o que distingue o maravilhar-se atual do antigo é que agora o homem se maravilha não diante da natureza, mas diante de suas próprias obras” (Pinto, 2005, p.29-35).</a:t>
            </a:r>
            <a:endParaRPr sz="1800">
              <a:solidFill>
                <a:schemeClr val="dk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7"/>
          <p:cNvSpPr txBox="1"/>
          <p:nvPr/>
        </p:nvSpPr>
        <p:spPr>
          <a:xfrm>
            <a:off x="235075" y="1224000"/>
            <a:ext cx="8597400" cy="32325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pt-BR" sz="1800">
                <a:solidFill>
                  <a:schemeClr val="dk2"/>
                </a:solidFill>
              </a:rPr>
              <a:t>Filosofia, infância e recomeços no pensamento</a:t>
            </a:r>
            <a:endParaRPr b="1" sz="1800">
              <a:solidFill>
                <a:schemeClr val="dk2"/>
              </a:solidFill>
            </a:endParaRPr>
          </a:p>
          <a:p>
            <a:pPr indent="0" lvl="0" marL="0" rtl="0" algn="just">
              <a:spcBef>
                <a:spcPts val="0"/>
              </a:spcBef>
              <a:spcAft>
                <a:spcPts val="0"/>
              </a:spcAft>
              <a:buNone/>
            </a:pPr>
            <a:r>
              <a:t/>
            </a:r>
            <a:endParaRPr sz="1800">
              <a:solidFill>
                <a:schemeClr val="dk2"/>
              </a:solidFill>
            </a:endParaRPr>
          </a:p>
          <a:p>
            <a:pPr indent="0" lvl="0" marL="0" rtl="0" algn="just">
              <a:spcBef>
                <a:spcPts val="0"/>
              </a:spcBef>
              <a:spcAft>
                <a:spcPts val="0"/>
              </a:spcAft>
              <a:buNone/>
            </a:pPr>
            <a:r>
              <a:rPr lang="pt-BR" sz="1800">
                <a:solidFill>
                  <a:schemeClr val="dk2"/>
                </a:solidFill>
              </a:rPr>
              <a:t>“A filosofia e a infância andam de mãos dadas, pois aquela não é outra coisa senão a ‘infância do pensamento’, ou seja, essa infinita potência de recomeço no pensamento que a pergunta instaura e mostra que, em última instância, quando pensamos, estamos sempre no começo. Para dizê-lo com outras palavras: pensar de verdade, pensar-se a si mesmo, fazer da filosofia uma exercício de se colocar a si mesmo em questão exige, a cada momento, ir até a mais recôndita infância do pensamento, começar a pensar tudo de novo como se nunca tivéssemos pensado, como se, a cada vez, estivéssemos pensando pela primeira vez. Assim, a infância é quase uma condição para a filosofia” (Kohan, 2015, p. 217).</a:t>
            </a:r>
            <a:endParaRPr sz="1800">
              <a:solidFill>
                <a:schemeClr val="dk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8"/>
          <p:cNvSpPr txBox="1"/>
          <p:nvPr/>
        </p:nvSpPr>
        <p:spPr>
          <a:xfrm>
            <a:off x="506250" y="1642500"/>
            <a:ext cx="8131500" cy="2401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pt-BR" sz="1800">
                <a:solidFill>
                  <a:schemeClr val="dk2"/>
                </a:solidFill>
              </a:rPr>
              <a:t>Filosofia como criação de conceitos</a:t>
            </a:r>
            <a:endParaRPr b="1" sz="1800">
              <a:solidFill>
                <a:schemeClr val="dk2"/>
              </a:solidFill>
            </a:endParaRPr>
          </a:p>
          <a:p>
            <a:pPr indent="0" lvl="0" marL="0" rtl="0" algn="just">
              <a:spcBef>
                <a:spcPts val="0"/>
              </a:spcBef>
              <a:spcAft>
                <a:spcPts val="0"/>
              </a:spcAft>
              <a:buNone/>
            </a:pPr>
            <a:r>
              <a:t/>
            </a:r>
            <a:endParaRPr sz="1800">
              <a:solidFill>
                <a:schemeClr val="dk2"/>
              </a:solidFill>
            </a:endParaRPr>
          </a:p>
          <a:p>
            <a:pPr indent="0" lvl="0" marL="0" rtl="0" algn="just">
              <a:spcBef>
                <a:spcPts val="0"/>
              </a:spcBef>
              <a:spcAft>
                <a:spcPts val="0"/>
              </a:spcAft>
              <a:buNone/>
            </a:pPr>
            <a:r>
              <a:rPr lang="pt-BR" sz="1800">
                <a:solidFill>
                  <a:schemeClr val="dk2"/>
                </a:solidFill>
              </a:rPr>
              <a:t>“Criar conceitos sempre novos é o objeto da filosofia.[...] Para falar a verdade, as ciências, as artes, as filosofias são </a:t>
            </a:r>
            <a:r>
              <a:rPr lang="pt-BR" sz="1800">
                <a:solidFill>
                  <a:schemeClr val="dk2"/>
                </a:solidFill>
              </a:rPr>
              <a:t>igualmente</a:t>
            </a:r>
            <a:r>
              <a:rPr lang="pt-BR" sz="1800">
                <a:solidFill>
                  <a:schemeClr val="dk2"/>
                </a:solidFill>
              </a:rPr>
              <a:t> criadoras”. (Deleuze; Guattari, 1992, p. 13).</a:t>
            </a:r>
            <a:endParaRPr sz="1800">
              <a:solidFill>
                <a:schemeClr val="dk2"/>
              </a:solidFill>
            </a:endParaRPr>
          </a:p>
          <a:p>
            <a:pPr indent="0" lvl="0" marL="0" rtl="0" algn="l">
              <a:spcBef>
                <a:spcPts val="0"/>
              </a:spcBef>
              <a:spcAft>
                <a:spcPts val="0"/>
              </a:spcAft>
              <a:buNone/>
            </a:pPr>
            <a:r>
              <a:t/>
            </a:r>
            <a:endParaRPr sz="1800">
              <a:solidFill>
                <a:schemeClr val="dk2"/>
              </a:solidFill>
            </a:endParaRPr>
          </a:p>
          <a:p>
            <a:pPr indent="0" lvl="0" marL="0" rtl="0" algn="l">
              <a:spcBef>
                <a:spcPts val="0"/>
              </a:spcBef>
              <a:spcAft>
                <a:spcPts val="0"/>
              </a:spcAft>
              <a:buNone/>
            </a:pPr>
            <a:r>
              <a:rPr lang="pt-BR" sz="1800">
                <a:solidFill>
                  <a:schemeClr val="dk2"/>
                </a:solidFill>
              </a:rPr>
              <a:t>A ciência cria funções, a filosofia cria conceito e a arte cria blocos de sensações. </a:t>
            </a:r>
            <a:endParaRPr sz="1800">
              <a:solidFill>
                <a:schemeClr val="dk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9"/>
          <p:cNvSpPr txBox="1"/>
          <p:nvPr>
            <p:ph idx="1" type="body"/>
          </p:nvPr>
        </p:nvSpPr>
        <p:spPr>
          <a:xfrm>
            <a:off x="415275" y="642150"/>
            <a:ext cx="8325900" cy="38325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b="1" lang="pt-BR"/>
              <a:t>A filosofia como exerc</a:t>
            </a:r>
            <a:r>
              <a:rPr b="1" lang="pt-BR"/>
              <a:t>ício espiritual</a:t>
            </a:r>
            <a:endParaRPr b="1"/>
          </a:p>
          <a:p>
            <a:pPr indent="0" lvl="0" marL="0" rtl="0" algn="ctr">
              <a:spcBef>
                <a:spcPts val="0"/>
              </a:spcBef>
              <a:spcAft>
                <a:spcPts val="0"/>
              </a:spcAft>
              <a:buNone/>
            </a:pPr>
            <a:r>
              <a:t/>
            </a:r>
            <a:endParaRPr b="1"/>
          </a:p>
          <a:p>
            <a:pPr indent="0" lvl="0" marL="0" rtl="0" algn="l">
              <a:spcBef>
                <a:spcPts val="0"/>
              </a:spcBef>
              <a:spcAft>
                <a:spcPts val="0"/>
              </a:spcAft>
              <a:buNone/>
            </a:pPr>
            <a:r>
              <a:rPr lang="pt-BR"/>
              <a:t>“A Filosofia Antiga ‘é exerc</a:t>
            </a:r>
            <a:r>
              <a:rPr lang="pt-BR"/>
              <a:t>ício espiritual porque ela é um modo de vida, uma forma de vida, uma escolha de vida’, de modo que se poderia dizer também  que esses exercícios são ‘existenciais’, porque possuem um valor existencial que diz respeito à nossa maneira de viver, nosso modo de ser no mundo; eles são parte integrante de uma nova orientação no mundo, uma orientação que exige uma transformação, uma metamorfose de si mesmo. P. Hadot resumiu sua concepção  dizendo que um exercício espiritual é ‘uma prática destinada a operar </a:t>
            </a:r>
            <a:r>
              <a:rPr lang="pt-BR"/>
              <a:t>uma</a:t>
            </a:r>
            <a:r>
              <a:rPr lang="pt-BR"/>
              <a:t> mudança radical do ser’” (Davidson, 2014, p. 9, na introdução ao livro de Pierre Hadot).</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b="1" lang="pt-BR"/>
              <a:t>Refer</a:t>
            </a:r>
            <a:r>
              <a:rPr b="1" lang="pt-BR"/>
              <a:t>ências</a:t>
            </a:r>
            <a:endParaRPr b="1"/>
          </a:p>
        </p:txBody>
      </p:sp>
      <p:sp>
        <p:nvSpPr>
          <p:cNvPr id="92" name="Google Shape;92;p20"/>
          <p:cNvSpPr txBox="1"/>
          <p:nvPr>
            <p:ph idx="1" type="body"/>
          </p:nvPr>
        </p:nvSpPr>
        <p:spPr>
          <a:xfrm>
            <a:off x="311700" y="1152475"/>
            <a:ext cx="8520600" cy="3648600"/>
          </a:xfrm>
          <a:prstGeom prst="rect">
            <a:avLst/>
          </a:prstGeom>
        </p:spPr>
        <p:txBody>
          <a:bodyPr anchorCtr="0" anchor="t" bIns="91425" lIns="91425" spcFirstLastPara="1" rIns="91425" wrap="square" tIns="91425">
            <a:normAutofit fontScale="92500"/>
          </a:bodyPr>
          <a:lstStyle/>
          <a:p>
            <a:pPr indent="0" lvl="0" marL="0" rtl="0" algn="l">
              <a:spcBef>
                <a:spcPts val="0"/>
              </a:spcBef>
              <a:spcAft>
                <a:spcPts val="0"/>
              </a:spcAft>
              <a:buNone/>
            </a:pPr>
            <a:r>
              <a:rPr lang="pt-BR"/>
              <a:t>CHAUI, Marilena. Convite à Filosofia. S</a:t>
            </a:r>
            <a:r>
              <a:rPr lang="pt-BR"/>
              <a:t>ão Paulo: Editora Ática, 2000.</a:t>
            </a:r>
            <a:endParaRPr/>
          </a:p>
          <a:p>
            <a:pPr indent="0" lvl="0" marL="0" rtl="0" algn="l">
              <a:spcBef>
                <a:spcPts val="1200"/>
              </a:spcBef>
              <a:spcAft>
                <a:spcPts val="0"/>
              </a:spcAft>
              <a:buNone/>
            </a:pPr>
            <a:r>
              <a:rPr lang="pt-BR"/>
              <a:t>DELEUZE, Gilles; GUTTARI, Félix. O que é a filosofia? Rio de janeiro: Ed. 34, 1992.</a:t>
            </a:r>
            <a:endParaRPr/>
          </a:p>
          <a:p>
            <a:pPr indent="0" lvl="0" marL="0" rtl="0" algn="l">
              <a:spcBef>
                <a:spcPts val="1200"/>
              </a:spcBef>
              <a:spcAft>
                <a:spcPts val="0"/>
              </a:spcAft>
              <a:buNone/>
            </a:pPr>
            <a:r>
              <a:rPr lang="pt-BR"/>
              <a:t>HADOT, Pierre. Exercícios espirituais e filosofia antiga. São Paulo: É Realizações , 2014.</a:t>
            </a:r>
            <a:endParaRPr/>
          </a:p>
          <a:p>
            <a:pPr indent="0" lvl="0" marL="0" rtl="0" algn="l">
              <a:spcBef>
                <a:spcPts val="1200"/>
              </a:spcBef>
              <a:spcAft>
                <a:spcPts val="0"/>
              </a:spcAft>
              <a:buNone/>
            </a:pPr>
            <a:r>
              <a:rPr lang="pt-BR"/>
              <a:t>KOHAN, Walter. Visões da filosofia: infância. ALEA, Rio de janeiro, vol.17/2, p. 216-226, jul-dez 2015.</a:t>
            </a:r>
            <a:endParaRPr/>
          </a:p>
          <a:p>
            <a:pPr indent="0" lvl="0" marL="0" rtl="0" algn="l">
              <a:spcBef>
                <a:spcPts val="1200"/>
              </a:spcBef>
              <a:spcAft>
                <a:spcPts val="0"/>
              </a:spcAft>
              <a:buNone/>
            </a:pPr>
            <a:r>
              <a:rPr lang="pt-BR"/>
              <a:t>PINTO, Álvaro Vieira. O conceito de tecnologia. Rio de Janeiro: Contraponto, 2005.</a:t>
            </a:r>
            <a:endParaRPr/>
          </a:p>
          <a:p>
            <a:pPr indent="0" lvl="0" marL="0" rtl="0" algn="l">
              <a:spcBef>
                <a:spcPts val="1200"/>
              </a:spcBef>
              <a:spcAft>
                <a:spcPts val="1200"/>
              </a:spcAft>
              <a:buNone/>
            </a:pPr>
            <a:r>
              <a:rPr lang="pt-BR"/>
              <a:t>RUSSEL, Bertrand. História da filosofia ocidental. São Paulo: Companhia Editora Nacional, 1957.</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