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3" r:id="rId10"/>
  </p:sldIdLst>
  <p:sldSz cx="9144000" cy="6858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13" roundtripDataSignature="AMtx7miOMtwbwH+dNGkWVkGol8wb66Sof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1498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customschemas.google.com/relationships/presentationmetadata" Target="metadata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‹nº›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86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92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97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2" name="Google Shape;102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5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7" name="Google Shape;107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2" name="Google Shape;112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g5c9e8a298e11c264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7" name="Google Shape;117;g5c9e8a298e11c264_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8" name="Google Shape;118;g5c9e8a298e11c264_0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GB"/>
              <a:t>7</a:t>
            </a:fld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g5c9e8a298e11c264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3" name="Google Shape;123;g5c9e8a298e11c264_5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4" name="Google Shape;124;g5c9e8a298e11c264_5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GB"/>
              <a:t>9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iapositivo de Título" type="title">
  <p:cSld name="TITLE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8"/>
          <p:cNvSpPr txBox="1">
            <a:spLocks noGrp="1"/>
          </p:cNvSpPr>
          <p:nvPr>
            <p:ph type="ctrTitle"/>
          </p:nvPr>
        </p:nvSpPr>
        <p:spPr>
          <a:xfrm>
            <a:off x="628650" y="1534885"/>
            <a:ext cx="7772400" cy="16811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8"/>
          <p:cNvSpPr txBox="1"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9" name="Google Shape;19;p8"/>
          <p:cNvSpPr txBox="1">
            <a:spLocks noGrp="1"/>
          </p:cNvSpPr>
          <p:nvPr>
            <p:ph type="dt" idx="10"/>
          </p:nvPr>
        </p:nvSpPr>
        <p:spPr>
          <a:xfrm>
            <a:off x="228600" y="6351659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8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8"/>
          <p:cNvSpPr txBox="1">
            <a:spLocks noGrp="1"/>
          </p:cNvSpPr>
          <p:nvPr>
            <p:ph type="sldNum" idx="12"/>
          </p:nvPr>
        </p:nvSpPr>
        <p:spPr>
          <a:xfrm>
            <a:off x="6550782" y="6351659"/>
            <a:ext cx="2367998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e Texto Vertical" type="vertTx">
  <p:cSld name="VERTICAL_TEX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7"/>
          <p:cNvSpPr txBox="1">
            <a:spLocks noGrp="1"/>
          </p:cNvSpPr>
          <p:nvPr>
            <p:ph type="title"/>
          </p:nvPr>
        </p:nvSpPr>
        <p:spPr>
          <a:xfrm>
            <a:off x="228600" y="1328159"/>
            <a:ext cx="7836657" cy="5001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17"/>
          <p:cNvSpPr txBox="1">
            <a:spLocks noGrp="1"/>
          </p:cNvSpPr>
          <p:nvPr>
            <p:ph type="body" idx="1"/>
          </p:nvPr>
        </p:nvSpPr>
        <p:spPr>
          <a:xfrm rot="5400000">
            <a:off x="2524013" y="-268882"/>
            <a:ext cx="4115852" cy="87066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17"/>
          <p:cNvSpPr txBox="1">
            <a:spLocks noGrp="1"/>
          </p:cNvSpPr>
          <p:nvPr>
            <p:ph type="dt" idx="10"/>
          </p:nvPr>
        </p:nvSpPr>
        <p:spPr>
          <a:xfrm>
            <a:off x="228600" y="6351659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7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17"/>
          <p:cNvSpPr txBox="1">
            <a:spLocks noGrp="1"/>
          </p:cNvSpPr>
          <p:nvPr>
            <p:ph type="sldNum" idx="12"/>
          </p:nvPr>
        </p:nvSpPr>
        <p:spPr>
          <a:xfrm>
            <a:off x="6550782" y="6351659"/>
            <a:ext cx="2367998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Vertical e Texto" type="vertTitleAndTx">
  <p:cSld name="VERTICAL_TITLE_AND_VERTICAL_TEX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8"/>
          <p:cNvSpPr txBox="1">
            <a:spLocks noGrp="1"/>
          </p:cNvSpPr>
          <p:nvPr>
            <p:ph type="title"/>
          </p:nvPr>
        </p:nvSpPr>
        <p:spPr>
          <a:xfrm rot="5400000">
            <a:off x="4623594" y="2285207"/>
            <a:ext cx="5811838" cy="19716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18"/>
          <p:cNvSpPr txBox="1">
            <a:spLocks noGrp="1"/>
          </p:cNvSpPr>
          <p:nvPr>
            <p:ph type="body" idx="1"/>
          </p:nvPr>
        </p:nvSpPr>
        <p:spPr>
          <a:xfrm rot="5400000">
            <a:off x="623094" y="370681"/>
            <a:ext cx="5811838" cy="5800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1" name="Google Shape;81;p18"/>
          <p:cNvSpPr txBox="1">
            <a:spLocks noGrp="1"/>
          </p:cNvSpPr>
          <p:nvPr>
            <p:ph type="dt" idx="10"/>
          </p:nvPr>
        </p:nvSpPr>
        <p:spPr>
          <a:xfrm>
            <a:off x="228600" y="6351659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18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18"/>
          <p:cNvSpPr txBox="1">
            <a:spLocks noGrp="1"/>
          </p:cNvSpPr>
          <p:nvPr>
            <p:ph type="sldNum" idx="12"/>
          </p:nvPr>
        </p:nvSpPr>
        <p:spPr>
          <a:xfrm>
            <a:off x="6550782" y="6351659"/>
            <a:ext cx="2367998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e Objeto">
  <p:cSld name="Título e Objeto"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9"/>
          <p:cNvSpPr txBox="1">
            <a:spLocks noGrp="1"/>
          </p:cNvSpPr>
          <p:nvPr>
            <p:ph type="body" idx="1"/>
          </p:nvPr>
        </p:nvSpPr>
        <p:spPr>
          <a:xfrm>
            <a:off x="628650" y="2797629"/>
            <a:ext cx="7886700" cy="33793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9"/>
          <p:cNvSpPr txBox="1">
            <a:spLocks noGrp="1"/>
          </p:cNvSpPr>
          <p:nvPr>
            <p:ph type="dt" idx="10"/>
          </p:nvPr>
        </p:nvSpPr>
        <p:spPr>
          <a:xfrm>
            <a:off x="228600" y="6351659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9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9"/>
          <p:cNvSpPr txBox="1">
            <a:spLocks noGrp="1"/>
          </p:cNvSpPr>
          <p:nvPr>
            <p:ph type="sldNum" idx="12"/>
          </p:nvPr>
        </p:nvSpPr>
        <p:spPr>
          <a:xfrm>
            <a:off x="6550782" y="6351659"/>
            <a:ext cx="2367998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beçalho da Secção" type="secHead">
  <p:cSld name="SECTION_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10"/>
          <p:cNvSpPr txBox="1">
            <a:spLocks noGrp="1"/>
          </p:cNvSpPr>
          <p:nvPr>
            <p:ph type="title"/>
          </p:nvPr>
        </p:nvSpPr>
        <p:spPr>
          <a:xfrm>
            <a:off x="482374" y="1752600"/>
            <a:ext cx="7886700" cy="16668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10"/>
          <p:cNvSpPr txBox="1"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>
                <a:solidFill>
                  <a:schemeClr val="dk1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10"/>
          <p:cNvSpPr txBox="1">
            <a:spLocks noGrp="1"/>
          </p:cNvSpPr>
          <p:nvPr>
            <p:ph type="dt" idx="10"/>
          </p:nvPr>
        </p:nvSpPr>
        <p:spPr>
          <a:xfrm>
            <a:off x="228600" y="6351659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10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10"/>
          <p:cNvSpPr txBox="1">
            <a:spLocks noGrp="1"/>
          </p:cNvSpPr>
          <p:nvPr>
            <p:ph type="sldNum" idx="12"/>
          </p:nvPr>
        </p:nvSpPr>
        <p:spPr>
          <a:xfrm>
            <a:off x="6550782" y="6351659"/>
            <a:ext cx="2367998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údo Duplo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11"/>
          <p:cNvSpPr txBox="1">
            <a:spLocks noGrp="1"/>
          </p:cNvSpPr>
          <p:nvPr>
            <p:ph type="title"/>
          </p:nvPr>
        </p:nvSpPr>
        <p:spPr>
          <a:xfrm>
            <a:off x="228600" y="1328159"/>
            <a:ext cx="7836657" cy="5001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11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38862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6" name="Google Shape;36;p11"/>
          <p:cNvSpPr txBox="1">
            <a:spLocks noGrp="1"/>
          </p:cNvSpPr>
          <p:nvPr>
            <p:ph type="body" idx="2"/>
          </p:nvPr>
        </p:nvSpPr>
        <p:spPr>
          <a:xfrm>
            <a:off x="4629150" y="1825625"/>
            <a:ext cx="38862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7" name="Google Shape;37;p11"/>
          <p:cNvSpPr txBox="1">
            <a:spLocks noGrp="1"/>
          </p:cNvSpPr>
          <p:nvPr>
            <p:ph type="dt" idx="10"/>
          </p:nvPr>
        </p:nvSpPr>
        <p:spPr>
          <a:xfrm>
            <a:off x="228600" y="6351659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11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11"/>
          <p:cNvSpPr txBox="1">
            <a:spLocks noGrp="1"/>
          </p:cNvSpPr>
          <p:nvPr>
            <p:ph type="sldNum" idx="12"/>
          </p:nvPr>
        </p:nvSpPr>
        <p:spPr>
          <a:xfrm>
            <a:off x="6550782" y="6351659"/>
            <a:ext cx="2367998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ação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12"/>
          <p:cNvSpPr txBox="1"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12"/>
          <p:cNvSpPr txBox="1"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3" name="Google Shape;43;p12"/>
          <p:cNvSpPr txBox="1">
            <a:spLocks noGrp="1"/>
          </p:cNvSpPr>
          <p:nvPr>
            <p:ph type="body" idx="2"/>
          </p:nvPr>
        </p:nvSpPr>
        <p:spPr>
          <a:xfrm>
            <a:off x="629842" y="2505075"/>
            <a:ext cx="3868340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4" name="Google Shape;44;p12"/>
          <p:cNvSpPr txBox="1">
            <a:spLocks noGrp="1"/>
          </p:cNvSpPr>
          <p:nvPr>
            <p:ph type="body" idx="3"/>
          </p:nvPr>
        </p:nvSpPr>
        <p:spPr>
          <a:xfrm>
            <a:off x="4629150" y="1681163"/>
            <a:ext cx="3887391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5" name="Google Shape;45;p12"/>
          <p:cNvSpPr txBox="1">
            <a:spLocks noGrp="1"/>
          </p:cNvSpPr>
          <p:nvPr>
            <p:ph type="body" idx="4"/>
          </p:nvPr>
        </p:nvSpPr>
        <p:spPr>
          <a:xfrm>
            <a:off x="4629150" y="2505075"/>
            <a:ext cx="3887391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6" name="Google Shape;46;p12"/>
          <p:cNvSpPr txBox="1">
            <a:spLocks noGrp="1"/>
          </p:cNvSpPr>
          <p:nvPr>
            <p:ph type="dt" idx="10"/>
          </p:nvPr>
        </p:nvSpPr>
        <p:spPr>
          <a:xfrm>
            <a:off x="228600" y="6351659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12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12"/>
          <p:cNvSpPr txBox="1">
            <a:spLocks noGrp="1"/>
          </p:cNvSpPr>
          <p:nvPr>
            <p:ph type="sldNum" idx="12"/>
          </p:nvPr>
        </p:nvSpPr>
        <p:spPr>
          <a:xfrm>
            <a:off x="6550782" y="6351659"/>
            <a:ext cx="2367998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ó Título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3"/>
          <p:cNvSpPr txBox="1">
            <a:spLocks noGrp="1"/>
          </p:cNvSpPr>
          <p:nvPr>
            <p:ph type="title"/>
          </p:nvPr>
        </p:nvSpPr>
        <p:spPr>
          <a:xfrm>
            <a:off x="628650" y="1366612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13"/>
          <p:cNvSpPr txBox="1">
            <a:spLocks noGrp="1"/>
          </p:cNvSpPr>
          <p:nvPr>
            <p:ph type="dt" idx="10"/>
          </p:nvPr>
        </p:nvSpPr>
        <p:spPr>
          <a:xfrm>
            <a:off x="228600" y="6351659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13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13"/>
          <p:cNvSpPr txBox="1">
            <a:spLocks noGrp="1"/>
          </p:cNvSpPr>
          <p:nvPr>
            <p:ph type="sldNum" idx="12"/>
          </p:nvPr>
        </p:nvSpPr>
        <p:spPr>
          <a:xfrm>
            <a:off x="6550782" y="6351659"/>
            <a:ext cx="2367998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Em Branco" type="blank">
  <p:cSld name="BLANK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4"/>
          <p:cNvSpPr txBox="1">
            <a:spLocks noGrp="1"/>
          </p:cNvSpPr>
          <p:nvPr>
            <p:ph type="dt" idx="10"/>
          </p:nvPr>
        </p:nvSpPr>
        <p:spPr>
          <a:xfrm>
            <a:off x="228600" y="6351659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14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14"/>
          <p:cNvSpPr txBox="1">
            <a:spLocks noGrp="1"/>
          </p:cNvSpPr>
          <p:nvPr>
            <p:ph type="sldNum" idx="12"/>
          </p:nvPr>
        </p:nvSpPr>
        <p:spPr>
          <a:xfrm>
            <a:off x="6550782" y="6351659"/>
            <a:ext cx="2367998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údo com Legenda" type="objTx">
  <p:cSld name="OBJECT_WITH_CAPTION_TEXT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5"/>
          <p:cNvSpPr txBox="1"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5"/>
          <p:cNvSpPr txBox="1">
            <a:spLocks noGrp="1"/>
          </p:cNvSpPr>
          <p:nvPr>
            <p:ph type="body" idx="1"/>
          </p:nvPr>
        </p:nvSpPr>
        <p:spPr>
          <a:xfrm>
            <a:off x="3887391" y="987426"/>
            <a:ext cx="462915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61" name="Google Shape;61;p15"/>
          <p:cNvSpPr txBox="1">
            <a:spLocks noGrp="1"/>
          </p:cNvSpPr>
          <p:nvPr>
            <p:ph type="body" idx="2"/>
          </p:nvPr>
        </p:nvSpPr>
        <p:spPr>
          <a:xfrm>
            <a:off x="629841" y="2057400"/>
            <a:ext cx="2949178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2" name="Google Shape;62;p15"/>
          <p:cNvSpPr txBox="1">
            <a:spLocks noGrp="1"/>
          </p:cNvSpPr>
          <p:nvPr>
            <p:ph type="dt" idx="10"/>
          </p:nvPr>
        </p:nvSpPr>
        <p:spPr>
          <a:xfrm>
            <a:off x="228600" y="6351659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5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15"/>
          <p:cNvSpPr txBox="1">
            <a:spLocks noGrp="1"/>
          </p:cNvSpPr>
          <p:nvPr>
            <p:ph type="sldNum" idx="12"/>
          </p:nvPr>
        </p:nvSpPr>
        <p:spPr>
          <a:xfrm>
            <a:off x="6550782" y="6351659"/>
            <a:ext cx="2367998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magem com Legenda" type="picTx">
  <p:cSld name="PICTURE_WITH_CAPTION_TEXT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6"/>
          <p:cNvSpPr txBox="1"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6"/>
          <p:cNvSpPr>
            <a:spLocks noGrp="1"/>
          </p:cNvSpPr>
          <p:nvPr>
            <p:ph type="pic" idx="2"/>
          </p:nvPr>
        </p:nvSpPr>
        <p:spPr>
          <a:xfrm>
            <a:off x="3887391" y="987426"/>
            <a:ext cx="462915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16"/>
          <p:cNvSpPr txBox="1">
            <a:spLocks noGrp="1"/>
          </p:cNvSpPr>
          <p:nvPr>
            <p:ph type="body" idx="1"/>
          </p:nvPr>
        </p:nvSpPr>
        <p:spPr>
          <a:xfrm>
            <a:off x="629841" y="2057400"/>
            <a:ext cx="2949178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9" name="Google Shape;69;p16"/>
          <p:cNvSpPr txBox="1">
            <a:spLocks noGrp="1"/>
          </p:cNvSpPr>
          <p:nvPr>
            <p:ph type="dt" idx="10"/>
          </p:nvPr>
        </p:nvSpPr>
        <p:spPr>
          <a:xfrm>
            <a:off x="228600" y="6351659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6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16"/>
          <p:cNvSpPr txBox="1">
            <a:spLocks noGrp="1"/>
          </p:cNvSpPr>
          <p:nvPr>
            <p:ph type="sldNum" idx="12"/>
          </p:nvPr>
        </p:nvSpPr>
        <p:spPr>
          <a:xfrm>
            <a:off x="6550782" y="6351659"/>
            <a:ext cx="2367998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7"/>
          <p:cNvSpPr txBox="1">
            <a:spLocks noGrp="1"/>
          </p:cNvSpPr>
          <p:nvPr>
            <p:ph type="title"/>
          </p:nvPr>
        </p:nvSpPr>
        <p:spPr>
          <a:xfrm>
            <a:off x="228600" y="1328159"/>
            <a:ext cx="7836657" cy="5001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7"/>
          <p:cNvSpPr txBox="1">
            <a:spLocks noGrp="1"/>
          </p:cNvSpPr>
          <p:nvPr>
            <p:ph type="body" idx="1"/>
          </p:nvPr>
        </p:nvSpPr>
        <p:spPr>
          <a:xfrm>
            <a:off x="228600" y="2026531"/>
            <a:ext cx="8706678" cy="41158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355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302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302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7"/>
          <p:cNvSpPr txBox="1">
            <a:spLocks noGrp="1"/>
          </p:cNvSpPr>
          <p:nvPr>
            <p:ph type="dt" idx="10"/>
          </p:nvPr>
        </p:nvSpPr>
        <p:spPr>
          <a:xfrm>
            <a:off x="228600" y="6351659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7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7"/>
          <p:cNvSpPr txBox="1">
            <a:spLocks noGrp="1"/>
          </p:cNvSpPr>
          <p:nvPr>
            <p:ph type="sldNum" idx="12"/>
          </p:nvPr>
        </p:nvSpPr>
        <p:spPr>
          <a:xfrm>
            <a:off x="6550782" y="6351659"/>
            <a:ext cx="2367998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‹nº›</a:t>
            </a:fld>
            <a:endParaRPr/>
          </a:p>
        </p:txBody>
      </p:sp>
      <p:pic>
        <p:nvPicPr>
          <p:cNvPr id="15" name="Google Shape;15;p7" descr="Uma imagem com texto, Azul elétrico, captura de ecrã, design gráfico&#10;&#10;Descrição gerada automaticamente"/>
          <p:cNvPicPr preferRelativeResize="0"/>
          <p:nvPr/>
        </p:nvPicPr>
        <p:blipFill rotWithShape="1">
          <a:blip r:embed="rId13">
            <a:alphaModFix/>
          </a:blip>
          <a:srcRect/>
          <a:stretch/>
        </p:blipFill>
        <p:spPr>
          <a:xfrm>
            <a:off x="0" y="0"/>
            <a:ext cx="3851646" cy="1109274"/>
          </a:xfrm>
          <a:prstGeom prst="rect">
            <a:avLst/>
          </a:prstGeom>
          <a:noFill/>
          <a:ln>
            <a:noFill/>
          </a:ln>
        </p:spPr>
      </p:pic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mailto:winckesteves@gmail.com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"/>
          <p:cNvSpPr txBox="1">
            <a:spLocks noGrp="1"/>
          </p:cNvSpPr>
          <p:nvPr>
            <p:ph type="ctrTitle"/>
          </p:nvPr>
        </p:nvSpPr>
        <p:spPr>
          <a:xfrm>
            <a:off x="628650" y="1747837"/>
            <a:ext cx="7772400" cy="16811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</a:pPr>
            <a:r>
              <a:rPr lang="en-GB" sz="3600" b="1" dirty="0">
                <a:latin typeface="Calibri"/>
                <a:ea typeface="Calibri"/>
                <a:cs typeface="Calibri"/>
                <a:sym typeface="Calibri"/>
              </a:rPr>
              <a:t>A </a:t>
            </a:r>
            <a:r>
              <a:rPr lang="en-GB" sz="3600" b="1" dirty="0" err="1">
                <a:latin typeface="Calibri"/>
                <a:ea typeface="Calibri"/>
                <a:cs typeface="Calibri"/>
                <a:sym typeface="Calibri"/>
              </a:rPr>
              <a:t>tecnologia</a:t>
            </a:r>
            <a:r>
              <a:rPr lang="en-GB" sz="3600" b="1" dirty="0">
                <a:latin typeface="Calibri"/>
                <a:ea typeface="Calibri"/>
                <a:cs typeface="Calibri"/>
                <a:sym typeface="Calibri"/>
              </a:rPr>
              <a:t> da </a:t>
            </a:r>
            <a:r>
              <a:rPr lang="en-GB" sz="3600" b="1" dirty="0" err="1">
                <a:latin typeface="Calibri"/>
                <a:ea typeface="Calibri"/>
                <a:cs typeface="Calibri"/>
                <a:sym typeface="Calibri"/>
              </a:rPr>
              <a:t>aprendizagem</a:t>
            </a:r>
            <a:r>
              <a:rPr lang="en-GB" sz="3600" b="1" dirty="0">
                <a:latin typeface="Calibri"/>
                <a:ea typeface="Calibri"/>
                <a:cs typeface="Calibri"/>
                <a:sym typeface="Calibri"/>
              </a:rPr>
              <a:t> e a </a:t>
            </a:r>
            <a:r>
              <a:rPr lang="en-GB" sz="3600" b="1" dirty="0" err="1">
                <a:latin typeface="Calibri"/>
                <a:ea typeface="Calibri"/>
                <a:cs typeface="Calibri"/>
                <a:sym typeface="Calibri"/>
              </a:rPr>
              <a:t>aprendizagem</a:t>
            </a:r>
            <a:r>
              <a:rPr lang="en-GB" sz="3600" b="1" dirty="0">
                <a:latin typeface="Calibri"/>
                <a:ea typeface="Calibri"/>
                <a:cs typeface="Calibri"/>
                <a:sym typeface="Calibri"/>
              </a:rPr>
              <a:t> da </a:t>
            </a:r>
            <a:r>
              <a:rPr lang="en-GB" sz="3600" b="1" dirty="0" err="1">
                <a:latin typeface="Calibri"/>
                <a:ea typeface="Calibri"/>
                <a:cs typeface="Calibri"/>
                <a:sym typeface="Calibri"/>
              </a:rPr>
              <a:t>tecnologia</a:t>
            </a:r>
            <a:r>
              <a:rPr lang="en-GB" sz="3600" b="1" dirty="0">
                <a:latin typeface="Calibri"/>
                <a:ea typeface="Calibri"/>
                <a:cs typeface="Calibri"/>
                <a:sym typeface="Calibri"/>
              </a:rPr>
              <a:t>: dos </a:t>
            </a:r>
            <a:r>
              <a:rPr lang="en-GB" sz="3600" b="1" dirty="0" err="1">
                <a:latin typeface="Calibri"/>
                <a:ea typeface="Calibri"/>
                <a:cs typeface="Calibri"/>
                <a:sym typeface="Calibri"/>
              </a:rPr>
              <a:t>modos</a:t>
            </a:r>
            <a:r>
              <a:rPr lang="en-GB" sz="3600" b="1" dirty="0">
                <a:latin typeface="Calibri"/>
                <a:ea typeface="Calibri"/>
                <a:cs typeface="Calibri"/>
                <a:sym typeface="Calibri"/>
              </a:rPr>
              <a:t> de </a:t>
            </a:r>
            <a:r>
              <a:rPr lang="en-GB" sz="3600" b="1" dirty="0" err="1">
                <a:latin typeface="Calibri"/>
                <a:ea typeface="Calibri"/>
                <a:cs typeface="Calibri"/>
                <a:sym typeface="Calibri"/>
              </a:rPr>
              <a:t>existência</a:t>
            </a:r>
            <a:r>
              <a:rPr lang="en-GB" sz="3600" b="1" dirty="0">
                <a:latin typeface="Calibri"/>
                <a:ea typeface="Calibri"/>
                <a:cs typeface="Calibri"/>
                <a:sym typeface="Calibri"/>
              </a:rPr>
              <a:t> da </a:t>
            </a:r>
            <a:r>
              <a:rPr lang="en-GB" sz="3600" b="1" dirty="0" err="1">
                <a:latin typeface="Calibri"/>
                <a:ea typeface="Calibri"/>
                <a:cs typeface="Calibri"/>
                <a:sym typeface="Calibri"/>
              </a:rPr>
              <a:t>Educação</a:t>
            </a:r>
            <a:endParaRPr sz="3600" dirty="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9" name="Google Shape;89;p1"/>
          <p:cNvSpPr txBox="1">
            <a:spLocks noGrp="1"/>
          </p:cNvSpPr>
          <p:nvPr>
            <p:ph type="subTitle" idx="1"/>
          </p:nvPr>
        </p:nvSpPr>
        <p:spPr>
          <a:xfrm>
            <a:off x="1143000" y="3582186"/>
            <a:ext cx="6858000" cy="22435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lnSpcReduction="10000"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en-GB" dirty="0"/>
              <a:t>Diego Winck Esteves</a:t>
            </a:r>
            <a:endParaRPr dirty="0"/>
          </a:p>
          <a:p>
            <a:pPr marL="0" lvl="0" indent="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en-GB" dirty="0" err="1"/>
              <a:t>Doutorando</a:t>
            </a:r>
            <a:r>
              <a:rPr lang="en-GB" dirty="0"/>
              <a:t> </a:t>
            </a:r>
            <a:r>
              <a:rPr lang="en-GB" dirty="0" err="1"/>
              <a:t>em</a:t>
            </a:r>
            <a:r>
              <a:rPr lang="en-GB" dirty="0"/>
              <a:t> </a:t>
            </a:r>
            <a:r>
              <a:rPr lang="en-GB" dirty="0" err="1"/>
              <a:t>Educação</a:t>
            </a:r>
            <a:r>
              <a:rPr lang="en-GB" dirty="0"/>
              <a:t> </a:t>
            </a:r>
            <a:r>
              <a:rPr lang="en-GB" dirty="0" err="1"/>
              <a:t>na</a:t>
            </a:r>
            <a:r>
              <a:rPr lang="en-GB" dirty="0"/>
              <a:t> </a:t>
            </a:r>
            <a:r>
              <a:rPr lang="en-GB" dirty="0" err="1"/>
              <a:t>Universidade</a:t>
            </a:r>
            <a:r>
              <a:rPr lang="en-GB" dirty="0"/>
              <a:t> Federal do Rio Grande do Sul - </a:t>
            </a:r>
            <a:r>
              <a:rPr lang="en-GB" dirty="0" err="1"/>
              <a:t>Brasil</a:t>
            </a:r>
            <a:r>
              <a:rPr lang="en-GB" dirty="0"/>
              <a:t>; </a:t>
            </a:r>
            <a:r>
              <a:rPr lang="en-GB" dirty="0" err="1"/>
              <a:t>bolsista</a:t>
            </a:r>
            <a:r>
              <a:rPr lang="en-GB" dirty="0"/>
              <a:t> </a:t>
            </a:r>
            <a:r>
              <a:rPr lang="en-GB" dirty="0" err="1"/>
              <a:t>CNPq</a:t>
            </a:r>
            <a:endParaRPr lang="en-GB" dirty="0"/>
          </a:p>
          <a:p>
            <a:pPr marL="0" lvl="0" indent="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en-GB" dirty="0" err="1"/>
              <a:t>Linha</a:t>
            </a:r>
            <a:r>
              <a:rPr lang="en-GB" dirty="0"/>
              <a:t> de </a:t>
            </a:r>
            <a:r>
              <a:rPr lang="en-GB" dirty="0" err="1"/>
              <a:t>pesquisa</a:t>
            </a:r>
            <a:r>
              <a:rPr lang="en-GB" dirty="0"/>
              <a:t>: </a:t>
            </a:r>
            <a:r>
              <a:rPr lang="en-GB" dirty="0" err="1"/>
              <a:t>Escrileituras</a:t>
            </a:r>
            <a:r>
              <a:rPr lang="en-GB" dirty="0"/>
              <a:t>, </a:t>
            </a:r>
            <a:r>
              <a:rPr lang="en-GB" dirty="0" err="1"/>
              <a:t>Artistagens</a:t>
            </a:r>
            <a:r>
              <a:rPr lang="en-GB" dirty="0"/>
              <a:t>, </a:t>
            </a:r>
            <a:r>
              <a:rPr lang="en-GB" dirty="0" err="1"/>
              <a:t>Variações</a:t>
            </a:r>
            <a:endParaRPr dirty="0"/>
          </a:p>
          <a:p>
            <a:pPr marL="0" lvl="0" indent="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en-GB" dirty="0" err="1"/>
              <a:t>Contato</a:t>
            </a:r>
            <a:r>
              <a:rPr lang="en-GB" dirty="0"/>
              <a:t>: winckesteves@gmail.com</a:t>
            </a:r>
            <a:endParaRPr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"/>
          <p:cNvSpPr txBox="1">
            <a:spLocks noGrp="1"/>
          </p:cNvSpPr>
          <p:nvPr>
            <p:ph type="body" idx="1"/>
          </p:nvPr>
        </p:nvSpPr>
        <p:spPr>
          <a:xfrm>
            <a:off x="628650" y="1517715"/>
            <a:ext cx="7886700" cy="46665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300" b="1"/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800" b="1"/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800" b="1"/>
              <a:t>Educação: tecnologias da aprendizagem</a:t>
            </a:r>
            <a:r>
              <a:rPr lang="en-GB"/>
              <a:t> </a:t>
            </a:r>
            <a:endParaRPr/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endParaRPr sz="2300"/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rPr lang="en-GB" sz="2300"/>
              <a:t>Gilbert Simondon: Do modo de existência dos objetos técnicos </a:t>
            </a:r>
            <a:endParaRPr sz="2300"/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endParaRPr sz="2300"/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rPr lang="en-GB" sz="2300"/>
              <a:t>Alfred Gell: A tecnologia do encanto e o encanto da tecnologia</a:t>
            </a:r>
            <a:endParaRPr sz="23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3"/>
          <p:cNvSpPr txBox="1">
            <a:spLocks noGrp="1"/>
          </p:cNvSpPr>
          <p:nvPr>
            <p:ph type="body" idx="1"/>
          </p:nvPr>
        </p:nvSpPr>
        <p:spPr>
          <a:xfrm>
            <a:off x="628650" y="1517715"/>
            <a:ext cx="7886700" cy="4666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8600" lvl="0" indent="-101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endParaRPr/>
          </a:p>
          <a:p>
            <a:pPr marL="228600" lvl="0" indent="-101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endParaRPr/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endParaRPr/>
          </a:p>
          <a:p>
            <a:pPr marL="228600" lvl="0" indent="-101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endParaRPr/>
          </a:p>
          <a:p>
            <a:pPr marL="228600" lvl="0" indent="-101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endParaRPr/>
          </a:p>
          <a:p>
            <a:pPr marL="0" lvl="0" indent="0" algn="just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rPr lang="en-GB" sz="3100"/>
              <a:t>     Que saberes são fundamentais para a vida em sociedade e como esses saberes podem ser aprendidos?</a:t>
            </a:r>
            <a:endParaRPr sz="310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4"/>
          <p:cNvSpPr txBox="1">
            <a:spLocks noGrp="1"/>
          </p:cNvSpPr>
          <p:nvPr>
            <p:ph type="body" idx="1"/>
          </p:nvPr>
        </p:nvSpPr>
        <p:spPr>
          <a:xfrm>
            <a:off x="628650" y="1517715"/>
            <a:ext cx="7886700" cy="4666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8600" lvl="0" indent="-101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endParaRPr/>
          </a:p>
          <a:p>
            <a:pPr marL="228600" lvl="0" indent="-101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endParaRPr/>
          </a:p>
          <a:p>
            <a:pPr marL="228600" lvl="0" indent="-101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endParaRPr/>
          </a:p>
          <a:p>
            <a:pPr marL="228600" lvl="0" indent="-101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endParaRPr/>
          </a:p>
          <a:p>
            <a:pPr marL="228600" lvl="0" indent="-101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rPr lang="en-GB" sz="2800"/>
              <a:t> Gilbert Simondon:</a:t>
            </a:r>
            <a:endParaRPr sz="2800"/>
          </a:p>
          <a:p>
            <a:pPr marL="228600" lvl="0" indent="-101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endParaRPr/>
          </a:p>
          <a:p>
            <a:pPr marL="228600" lvl="0" indent="-101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rPr lang="en-GB" sz="2400"/>
              <a:t> Tecnologia como ecumenismo da técnica: elementos técnicos, indivíduos técnicos e conjuntos técnicos.</a:t>
            </a:r>
            <a:endParaRPr sz="2400"/>
          </a:p>
          <a:p>
            <a:pPr marL="228600" lvl="0" indent="-101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endParaRPr sz="2400"/>
          </a:p>
          <a:p>
            <a:pPr marL="228600" lvl="0" indent="-101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rPr lang="en-GB" sz="2400"/>
              <a:t> Nossa ignorância acerca da cultura técnica</a:t>
            </a:r>
            <a:r>
              <a:rPr lang="en-GB"/>
              <a:t>. 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5"/>
          <p:cNvSpPr txBox="1">
            <a:spLocks noGrp="1"/>
          </p:cNvSpPr>
          <p:nvPr>
            <p:ph type="body" idx="1"/>
          </p:nvPr>
        </p:nvSpPr>
        <p:spPr>
          <a:xfrm>
            <a:off x="628650" y="1517715"/>
            <a:ext cx="7886700" cy="4666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8600" lvl="0" indent="-101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endParaRPr sz="2200" dirty="0"/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endParaRPr sz="2200" dirty="0"/>
          </a:p>
          <a:p>
            <a:pPr marL="0" lvl="0" indent="0" algn="just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200" dirty="0"/>
          </a:p>
          <a:p>
            <a:pPr marL="0" lvl="0" indent="0" algn="just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200" dirty="0"/>
              <a:t>       Em </a:t>
            </a:r>
            <a:r>
              <a:rPr lang="en-GB" sz="2200" dirty="0" err="1"/>
              <a:t>relação</a:t>
            </a:r>
            <a:r>
              <a:rPr lang="en-GB" sz="2200" dirty="0"/>
              <a:t> à </a:t>
            </a:r>
            <a:r>
              <a:rPr lang="en-GB" sz="2200" dirty="0" err="1"/>
              <a:t>aprendizagem</a:t>
            </a:r>
            <a:r>
              <a:rPr lang="en-GB" sz="2200" dirty="0"/>
              <a:t>, tanto o </a:t>
            </a:r>
            <a:r>
              <a:rPr lang="en-GB" sz="2200" dirty="0" err="1"/>
              <a:t>currículo</a:t>
            </a:r>
            <a:r>
              <a:rPr lang="en-GB" sz="2200" dirty="0"/>
              <a:t> </a:t>
            </a:r>
            <a:r>
              <a:rPr lang="en-GB" sz="2200" dirty="0" err="1"/>
              <a:t>quanto</a:t>
            </a:r>
            <a:r>
              <a:rPr lang="en-GB" sz="2200" dirty="0"/>
              <a:t> a </a:t>
            </a:r>
            <a:r>
              <a:rPr lang="en-GB" sz="2200" dirty="0" err="1"/>
              <a:t>didática</a:t>
            </a:r>
            <a:r>
              <a:rPr lang="en-GB" sz="2200" dirty="0"/>
              <a:t> </a:t>
            </a:r>
            <a:r>
              <a:rPr lang="en-GB" sz="2200" dirty="0" err="1"/>
              <a:t>são</a:t>
            </a:r>
            <a:r>
              <a:rPr lang="en-GB" sz="2200" dirty="0"/>
              <a:t> </a:t>
            </a:r>
            <a:r>
              <a:rPr lang="en-GB" sz="2200" dirty="0" err="1"/>
              <a:t>produzidos</a:t>
            </a:r>
            <a:r>
              <a:rPr lang="en-GB" sz="2200" dirty="0"/>
              <a:t> e </a:t>
            </a:r>
            <a:r>
              <a:rPr lang="en-GB" sz="2200" dirty="0" err="1"/>
              <a:t>mediatizados</a:t>
            </a:r>
            <a:r>
              <a:rPr lang="en-GB" sz="2200" dirty="0"/>
              <a:t> </a:t>
            </a:r>
            <a:r>
              <a:rPr lang="en-GB" sz="2200" dirty="0" err="1"/>
              <a:t>tecnologicamente</a:t>
            </a:r>
            <a:r>
              <a:rPr lang="en-GB" sz="2200" dirty="0"/>
              <a:t>, </a:t>
            </a:r>
            <a:r>
              <a:rPr lang="en-GB" sz="2200" dirty="0" err="1"/>
              <a:t>seja</a:t>
            </a:r>
            <a:r>
              <a:rPr lang="en-GB" sz="2200" dirty="0"/>
              <a:t> </a:t>
            </a:r>
            <a:r>
              <a:rPr lang="en-GB" sz="2200" dirty="0" err="1"/>
              <a:t>em</a:t>
            </a:r>
            <a:r>
              <a:rPr lang="en-GB" sz="2200" dirty="0"/>
              <a:t> </a:t>
            </a:r>
            <a:r>
              <a:rPr lang="en-GB" sz="2200" dirty="0" err="1"/>
              <a:t>escritas</a:t>
            </a:r>
            <a:r>
              <a:rPr lang="en-GB" sz="2200" dirty="0"/>
              <a:t> </a:t>
            </a:r>
            <a:r>
              <a:rPr lang="en-GB" sz="2200" dirty="0" err="1"/>
              <a:t>analógicas</a:t>
            </a:r>
            <a:r>
              <a:rPr lang="en-GB" sz="2200" dirty="0"/>
              <a:t> </a:t>
            </a:r>
            <a:r>
              <a:rPr lang="en-GB" sz="2200" dirty="0" err="1"/>
              <a:t>ou</a:t>
            </a:r>
            <a:r>
              <a:rPr lang="en-GB" sz="2200" dirty="0"/>
              <a:t> </a:t>
            </a:r>
            <a:r>
              <a:rPr lang="en-GB" sz="2200" dirty="0" err="1"/>
              <a:t>digitais</a:t>
            </a:r>
            <a:r>
              <a:rPr lang="en-GB" sz="2200" dirty="0"/>
              <a:t>, </a:t>
            </a:r>
            <a:r>
              <a:rPr lang="en-GB" sz="2200" dirty="0" err="1"/>
              <a:t>realizando</a:t>
            </a:r>
            <a:r>
              <a:rPr lang="en-GB" sz="2200" dirty="0"/>
              <a:t>-se </a:t>
            </a:r>
            <a:r>
              <a:rPr lang="en-GB" sz="2200" dirty="0" err="1"/>
              <a:t>em</a:t>
            </a:r>
            <a:r>
              <a:rPr lang="en-GB" sz="2200" dirty="0"/>
              <a:t> aulas </a:t>
            </a:r>
            <a:r>
              <a:rPr lang="en-GB" sz="2200" dirty="0" err="1"/>
              <a:t>presenciais</a:t>
            </a:r>
            <a:r>
              <a:rPr lang="en-GB" sz="2200" dirty="0"/>
              <a:t> </a:t>
            </a:r>
            <a:r>
              <a:rPr lang="en-GB" sz="2200" dirty="0" err="1"/>
              <a:t>ou</a:t>
            </a:r>
            <a:r>
              <a:rPr lang="en-GB" sz="2200" dirty="0"/>
              <a:t> </a:t>
            </a:r>
            <a:r>
              <a:rPr lang="en-GB" sz="2200" dirty="0" err="1"/>
              <a:t>em</a:t>
            </a:r>
            <a:r>
              <a:rPr lang="en-GB" sz="2200" dirty="0"/>
              <a:t> </a:t>
            </a:r>
            <a:r>
              <a:rPr lang="en-GB" sz="2200" dirty="0" err="1"/>
              <a:t>ambiente</a:t>
            </a:r>
            <a:r>
              <a:rPr lang="en-GB" sz="2200" dirty="0"/>
              <a:t> virtual. Logo, </a:t>
            </a:r>
            <a:r>
              <a:rPr lang="en-GB" sz="2200" dirty="0" err="1"/>
              <a:t>aquele</a:t>
            </a:r>
            <a:r>
              <a:rPr lang="en-GB" sz="2200" dirty="0"/>
              <a:t> que </a:t>
            </a:r>
            <a:r>
              <a:rPr lang="en-GB" sz="2200" dirty="0" err="1"/>
              <a:t>ensina</a:t>
            </a:r>
            <a:r>
              <a:rPr lang="en-GB" sz="2200" dirty="0"/>
              <a:t> opera um conjunto </a:t>
            </a:r>
            <a:r>
              <a:rPr lang="en-GB" sz="2200" dirty="0" err="1"/>
              <a:t>técnico</a:t>
            </a:r>
            <a:r>
              <a:rPr lang="en-GB" sz="2200" dirty="0"/>
              <a:t>, </a:t>
            </a:r>
            <a:r>
              <a:rPr lang="en-GB" sz="2200" dirty="0" err="1"/>
              <a:t>afirmação</a:t>
            </a:r>
            <a:r>
              <a:rPr lang="en-GB" sz="2200" dirty="0"/>
              <a:t> que </a:t>
            </a:r>
            <a:r>
              <a:rPr lang="en-GB" sz="2200" dirty="0" err="1"/>
              <a:t>coloca</a:t>
            </a:r>
            <a:r>
              <a:rPr lang="en-GB" sz="2200" dirty="0"/>
              <a:t> </a:t>
            </a:r>
            <a:r>
              <a:rPr lang="en-GB" sz="2200" dirty="0" err="1"/>
              <a:t>em</a:t>
            </a:r>
            <a:r>
              <a:rPr lang="en-GB" sz="2200" dirty="0"/>
              <a:t> </a:t>
            </a:r>
            <a:r>
              <a:rPr lang="en-GB" sz="2200" dirty="0" err="1"/>
              <a:t>presença</a:t>
            </a:r>
            <a:r>
              <a:rPr lang="en-GB" sz="2200" dirty="0"/>
              <a:t> a </a:t>
            </a:r>
            <a:r>
              <a:rPr lang="en-GB" sz="2200" dirty="0" err="1"/>
              <a:t>necessidade</a:t>
            </a:r>
            <a:r>
              <a:rPr lang="en-GB" sz="2200" dirty="0"/>
              <a:t> de </a:t>
            </a:r>
            <a:r>
              <a:rPr lang="en-GB" sz="2200" dirty="0" err="1"/>
              <a:t>uma</a:t>
            </a:r>
            <a:r>
              <a:rPr lang="en-GB" sz="2200" dirty="0"/>
              <a:t> </a:t>
            </a:r>
            <a:r>
              <a:rPr lang="en-GB" sz="2200" dirty="0" err="1"/>
              <a:t>postura</a:t>
            </a:r>
            <a:r>
              <a:rPr lang="en-GB" sz="2200" dirty="0"/>
              <a:t> </a:t>
            </a:r>
            <a:r>
              <a:rPr lang="en-GB" sz="2200" dirty="0" err="1"/>
              <a:t>crítica</a:t>
            </a:r>
            <a:r>
              <a:rPr lang="en-GB" sz="2200" dirty="0"/>
              <a:t>, </a:t>
            </a:r>
            <a:r>
              <a:rPr lang="en-GB" sz="2200" dirty="0" err="1"/>
              <a:t>portanto</a:t>
            </a:r>
            <a:r>
              <a:rPr lang="en-GB" sz="2200" dirty="0"/>
              <a:t> </a:t>
            </a:r>
            <a:r>
              <a:rPr lang="en-GB" sz="2200" dirty="0" err="1"/>
              <a:t>consciente</a:t>
            </a:r>
            <a:r>
              <a:rPr lang="en-GB" sz="2200" dirty="0"/>
              <a:t>, </a:t>
            </a:r>
            <a:r>
              <a:rPr lang="en-GB" sz="2200" dirty="0" err="1"/>
              <a:t>quanto</a:t>
            </a:r>
            <a:r>
              <a:rPr lang="en-GB" sz="2200" dirty="0"/>
              <a:t> </a:t>
            </a:r>
            <a:r>
              <a:rPr lang="en-GB" sz="2200" dirty="0" err="1"/>
              <a:t>às</a:t>
            </a:r>
            <a:r>
              <a:rPr lang="en-GB" sz="2200" dirty="0"/>
              <a:t> </a:t>
            </a:r>
            <a:r>
              <a:rPr lang="en-GB" sz="2200" dirty="0" err="1"/>
              <a:t>tecnologias</a:t>
            </a:r>
            <a:r>
              <a:rPr lang="en-GB" sz="2200" dirty="0"/>
              <a:t> de </a:t>
            </a:r>
            <a:r>
              <a:rPr lang="en-GB" sz="2200" dirty="0" err="1"/>
              <a:t>aprendizagem</a:t>
            </a:r>
            <a:r>
              <a:rPr lang="en-GB" sz="2200" dirty="0"/>
              <a:t> </a:t>
            </a:r>
            <a:r>
              <a:rPr lang="en-GB" sz="2200" dirty="0" err="1"/>
              <a:t>utilizadas</a:t>
            </a:r>
            <a:r>
              <a:rPr lang="en-GB" sz="2200" dirty="0"/>
              <a:t>.</a:t>
            </a:r>
            <a:endParaRPr sz="2200" dirty="0"/>
          </a:p>
          <a:p>
            <a:pPr marL="0" lvl="0" indent="0" algn="just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200" dirty="0"/>
          </a:p>
          <a:p>
            <a:pPr marL="0" lvl="0" indent="0" algn="just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200" dirty="0"/>
              <a:t>       Que </a:t>
            </a:r>
            <a:r>
              <a:rPr lang="en-GB" sz="2200" dirty="0" err="1"/>
              <a:t>saberes</a:t>
            </a:r>
            <a:r>
              <a:rPr lang="en-GB" sz="2200" dirty="0"/>
              <a:t> </a:t>
            </a:r>
            <a:r>
              <a:rPr lang="en-GB" sz="2200" dirty="0" err="1"/>
              <a:t>são</a:t>
            </a:r>
            <a:r>
              <a:rPr lang="en-GB" sz="2200" dirty="0"/>
              <a:t> </a:t>
            </a:r>
            <a:r>
              <a:rPr lang="en-GB" sz="2200" dirty="0" err="1"/>
              <a:t>fundamentais</a:t>
            </a:r>
            <a:r>
              <a:rPr lang="en-GB" sz="2200" dirty="0"/>
              <a:t> para a </a:t>
            </a:r>
            <a:r>
              <a:rPr lang="en-GB" sz="2200" dirty="0" err="1"/>
              <a:t>vida</a:t>
            </a:r>
            <a:r>
              <a:rPr lang="en-GB" sz="2200" dirty="0"/>
              <a:t> </a:t>
            </a:r>
            <a:r>
              <a:rPr lang="en-GB" sz="2200" dirty="0" err="1"/>
              <a:t>em</a:t>
            </a:r>
            <a:r>
              <a:rPr lang="en-GB" sz="2200" dirty="0"/>
              <a:t> </a:t>
            </a:r>
            <a:r>
              <a:rPr lang="en-GB" sz="2200" dirty="0" err="1"/>
              <a:t>sociedade</a:t>
            </a:r>
            <a:r>
              <a:rPr lang="en-GB" sz="2200" dirty="0"/>
              <a:t> e </a:t>
            </a:r>
            <a:r>
              <a:rPr lang="en-GB" sz="2200" dirty="0" err="1"/>
              <a:t>como</a:t>
            </a:r>
            <a:r>
              <a:rPr lang="en-GB" sz="2200" dirty="0"/>
              <a:t> esses </a:t>
            </a:r>
            <a:r>
              <a:rPr lang="en-GB" sz="2200" dirty="0" err="1"/>
              <a:t>saberes</a:t>
            </a:r>
            <a:r>
              <a:rPr lang="en-GB" sz="2200" dirty="0"/>
              <a:t> </a:t>
            </a:r>
            <a:r>
              <a:rPr lang="en-GB" sz="2200" dirty="0" err="1"/>
              <a:t>podem</a:t>
            </a:r>
            <a:r>
              <a:rPr lang="en-GB" sz="2200" dirty="0"/>
              <a:t> ser </a:t>
            </a:r>
            <a:r>
              <a:rPr lang="en-GB" sz="2200" dirty="0" err="1"/>
              <a:t>aprendidos</a:t>
            </a:r>
            <a:r>
              <a:rPr lang="en-GB" sz="2200" dirty="0"/>
              <a:t>?</a:t>
            </a:r>
            <a:endParaRPr sz="2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6"/>
          <p:cNvSpPr txBox="1">
            <a:spLocks noGrp="1"/>
          </p:cNvSpPr>
          <p:nvPr>
            <p:ph type="body" idx="1"/>
          </p:nvPr>
        </p:nvSpPr>
        <p:spPr>
          <a:xfrm>
            <a:off x="628650" y="1517715"/>
            <a:ext cx="7886700" cy="4666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8600" lvl="0" indent="-101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endParaRPr/>
          </a:p>
          <a:p>
            <a:pPr marL="228600" lvl="0" indent="-101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endParaRPr/>
          </a:p>
          <a:p>
            <a:pPr marL="228600" lvl="0" indent="-101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endParaRPr/>
          </a:p>
          <a:p>
            <a:pPr marL="228600" lvl="0" indent="-101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endParaRPr/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rPr lang="en-GB"/>
              <a:t>  </a:t>
            </a:r>
            <a:r>
              <a:rPr lang="en-GB" sz="2800"/>
              <a:t>Alfred Gell:</a:t>
            </a:r>
            <a:endParaRPr sz="2400"/>
          </a:p>
          <a:p>
            <a:pPr marL="228600" lvl="0" indent="-101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endParaRPr sz="2400"/>
          </a:p>
          <a:p>
            <a:pPr marL="228600" lvl="0" indent="-101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rPr lang="en-GB" sz="2400"/>
              <a:t>Arte como tecnologia do encanto</a:t>
            </a:r>
            <a:endParaRPr sz="2400"/>
          </a:p>
          <a:p>
            <a:pPr marL="228600" lvl="0" indent="-101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endParaRPr sz="2400"/>
          </a:p>
          <a:p>
            <a:pPr marL="228600" lvl="0" indent="-101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rPr lang="en-GB" sz="2400"/>
              <a:t>Orientação mais à sensibilidade do que à razão</a:t>
            </a:r>
            <a:r>
              <a:rPr lang="en-GB"/>
              <a:t>. </a:t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g5c9e8a298e11c264_0"/>
          <p:cNvSpPr txBox="1">
            <a:spLocks noGrp="1"/>
          </p:cNvSpPr>
          <p:nvPr>
            <p:ph type="body" idx="1"/>
          </p:nvPr>
        </p:nvSpPr>
        <p:spPr>
          <a:xfrm>
            <a:off x="628650" y="1560200"/>
            <a:ext cx="7886700" cy="46167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100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100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1000"/>
              </a:spcBef>
              <a:spcAft>
                <a:spcPts val="0"/>
              </a:spcAft>
              <a:buNone/>
            </a:pPr>
            <a:endParaRPr sz="2400"/>
          </a:p>
          <a:p>
            <a:pPr marL="0" lvl="0" indent="0" algn="l" rtl="0">
              <a:spcBef>
                <a:spcPts val="1000"/>
              </a:spcBef>
              <a:spcAft>
                <a:spcPts val="0"/>
              </a:spcAft>
              <a:buNone/>
            </a:pPr>
            <a:r>
              <a:rPr lang="en-GB" sz="2400"/>
              <a:t>Outros modos de existência da Educação</a:t>
            </a:r>
            <a:endParaRPr sz="2400"/>
          </a:p>
          <a:p>
            <a:pPr marL="0" lvl="0" indent="0" algn="l" rtl="0">
              <a:spcBef>
                <a:spcPts val="1000"/>
              </a:spcBef>
              <a:spcAft>
                <a:spcPts val="0"/>
              </a:spcAft>
              <a:buNone/>
            </a:pPr>
            <a:endParaRPr sz="2400"/>
          </a:p>
          <a:p>
            <a:pPr marL="0" lvl="0" indent="0" algn="l" rtl="0">
              <a:spcBef>
                <a:spcPts val="1000"/>
              </a:spcBef>
              <a:spcAft>
                <a:spcPts val="0"/>
              </a:spcAft>
              <a:buNone/>
            </a:pPr>
            <a:r>
              <a:rPr lang="en-GB" sz="2400"/>
              <a:t>Tecnologias da Experimentação e Composição</a:t>
            </a:r>
            <a:r>
              <a:rPr lang="en-GB"/>
              <a:t> </a:t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exto 1">
            <a:extLst>
              <a:ext uri="{FF2B5EF4-FFF2-40B4-BE49-F238E27FC236}">
                <a16:creationId xmlns:a16="http://schemas.microsoft.com/office/drawing/2014/main" id="{AAE642B2-5C66-33C3-ED64-ED3FF2A3CD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920937"/>
            <a:ext cx="7886700" cy="3379334"/>
          </a:xfrm>
        </p:spPr>
        <p:txBody>
          <a:bodyPr/>
          <a:lstStyle/>
          <a:p>
            <a:pPr marL="114300"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pt-BR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Referências</a:t>
            </a:r>
            <a:endParaRPr lang="pt-BR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114300"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pt-BR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GELL, Alfred. A tecnologia do encanto e o encanto da tecnologia</a:t>
            </a:r>
            <a:r>
              <a:rPr lang="pt-BR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Revista </a:t>
            </a:r>
            <a:r>
              <a:rPr lang="pt-BR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Concinnitas</a:t>
            </a:r>
            <a:r>
              <a:rPr lang="pt-BR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Rio de Janeiro/RJ, ano 6, v. 1, n. 8, p. 40-63, julho 2005.</a:t>
            </a:r>
            <a:endParaRPr lang="pt-BR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1400"/>
              </a:spcAft>
              <a:buNone/>
            </a:pPr>
            <a:r>
              <a:rPr lang="pt-BR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SIMONDON, Gilbert. </a:t>
            </a:r>
            <a:r>
              <a:rPr lang="pt-BR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Do modo de existência dos objetos técnicos</a:t>
            </a:r>
            <a:r>
              <a:rPr lang="pt-BR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Tradução Vera Ribeiro. Rio de Janeiro: Contraponto, 2020.</a:t>
            </a:r>
            <a:endParaRPr lang="pt-BR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99019559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g5c9e8a298e11c264_5"/>
          <p:cNvSpPr txBox="1">
            <a:spLocks noGrp="1"/>
          </p:cNvSpPr>
          <p:nvPr>
            <p:ph type="body" idx="1"/>
          </p:nvPr>
        </p:nvSpPr>
        <p:spPr>
          <a:xfrm>
            <a:off x="628650" y="1619074"/>
            <a:ext cx="7886700" cy="45579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100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100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1000"/>
              </a:spcBef>
              <a:spcAft>
                <a:spcPts val="0"/>
              </a:spcAft>
              <a:buNone/>
            </a:pPr>
            <a:endParaRPr/>
          </a:p>
          <a:p>
            <a:pPr marL="0" lvl="0" indent="0" algn="ctr" rtl="0">
              <a:spcBef>
                <a:spcPts val="1000"/>
              </a:spcBef>
              <a:spcAft>
                <a:spcPts val="0"/>
              </a:spcAft>
              <a:buNone/>
            </a:pPr>
            <a:r>
              <a:rPr lang="en-GB" sz="2800" b="1"/>
              <a:t>Obrigado!</a:t>
            </a:r>
            <a:endParaRPr sz="2800" b="1"/>
          </a:p>
          <a:p>
            <a:pPr marL="0" lvl="0" indent="0" algn="ctr" rtl="0">
              <a:spcBef>
                <a:spcPts val="1000"/>
              </a:spcBef>
              <a:spcAft>
                <a:spcPts val="0"/>
              </a:spcAft>
              <a:buNone/>
            </a:pPr>
            <a:endParaRPr sz="2400"/>
          </a:p>
          <a:p>
            <a:pPr marL="0" lvl="0" indent="0" algn="ctr" rtl="0">
              <a:spcBef>
                <a:spcPts val="1000"/>
              </a:spcBef>
              <a:spcAft>
                <a:spcPts val="0"/>
              </a:spcAft>
              <a:buNone/>
            </a:pPr>
            <a:r>
              <a:rPr lang="en-GB" sz="2400"/>
              <a:t>Contato: </a:t>
            </a:r>
            <a:endParaRPr sz="2400"/>
          </a:p>
          <a:p>
            <a:pPr marL="0" lvl="0" indent="0" algn="ctr" rtl="0">
              <a:spcBef>
                <a:spcPts val="1000"/>
              </a:spcBef>
              <a:spcAft>
                <a:spcPts val="0"/>
              </a:spcAft>
              <a:buNone/>
            </a:pPr>
            <a:r>
              <a:rPr lang="en-GB" sz="2400" u="sng">
                <a:solidFill>
                  <a:schemeClr val="hlink"/>
                </a:solidFill>
                <a:hlinkClick r:id="rId3"/>
              </a:rPr>
              <a:t>winckesteves@gmail.com</a:t>
            </a:r>
            <a:endParaRPr sz="2400"/>
          </a:p>
          <a:p>
            <a:pPr marL="0" lvl="0" indent="0" algn="ctr" rtl="0">
              <a:spcBef>
                <a:spcPts val="1000"/>
              </a:spcBef>
              <a:spcAft>
                <a:spcPts val="0"/>
              </a:spcAft>
              <a:buNone/>
            </a:pPr>
            <a:r>
              <a:rPr lang="en-GB" sz="2400"/>
              <a:t>Http://diegoesteves.com</a:t>
            </a:r>
            <a:r>
              <a:rPr lang="en-GB"/>
              <a:t> </a:t>
            </a:r>
            <a:endParaRPr/>
          </a:p>
          <a:p>
            <a:pPr marL="0" lvl="0" indent="0" algn="l" rtl="0">
              <a:spcBef>
                <a:spcPts val="100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Tons de Cinzento">
      <a:dk1>
        <a:srgbClr val="000000"/>
      </a:dk1>
      <a:lt1>
        <a:srgbClr val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319</Words>
  <Application>Microsoft Office PowerPoint</Application>
  <PresentationFormat>Apresentação na tela (4:3)</PresentationFormat>
  <Paragraphs>63</Paragraphs>
  <Slides>9</Slides>
  <Notes>8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9</vt:i4>
      </vt:variant>
    </vt:vector>
  </HeadingPairs>
  <TitlesOfParts>
    <vt:vector size="13" baseType="lpstr">
      <vt:lpstr>Arial</vt:lpstr>
      <vt:lpstr>Calibri</vt:lpstr>
      <vt:lpstr>Times New Roman</vt:lpstr>
      <vt:lpstr>Tema do Office</vt:lpstr>
      <vt:lpstr>A tecnologia da aprendizagem e a aprendizagem da tecnologia: dos modos de existência da Educação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tecnologia da aprendizagem e a aprendizagem da tecnologia: dos modos de existência da Educação</dc:title>
  <dc:creator>Fernando António Albuquerque Costa</dc:creator>
  <cp:lastModifiedBy>Diego Esteves</cp:lastModifiedBy>
  <cp:revision>2</cp:revision>
  <dcterms:created xsi:type="dcterms:W3CDTF">2018-01-22T09:52:18Z</dcterms:created>
  <dcterms:modified xsi:type="dcterms:W3CDTF">2024-02-02T22:34:45Z</dcterms:modified>
</cp:coreProperties>
</file>