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0" r:id="rId32"/>
    <p:sldId id="291" r:id="rId33"/>
    <p:sldId id="286" r:id="rId34"/>
    <p:sldId id="287" r:id="rId35"/>
    <p:sldId id="288" r:id="rId36"/>
    <p:sldId id="289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vistas.usp.br/revusp/article/view/33847" TargetMode="External"/><Relationship Id="rId2" Type="http://schemas.openxmlformats.org/officeDocument/2006/relationships/hyperlink" Target="https://artepensamento.ims.com.br/item/estado-sem-nacao-a-criacao-de-uma-memoria-oficial-no-brasil-do-segundo-reinad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A2EFB-E607-B9CE-1466-63694B2F6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Período Regencial e golpe da maioridade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721511-9497-EB2E-E775-450B793EE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400" b="1" dirty="0"/>
              <a:t>1831 - 1840</a:t>
            </a:r>
          </a:p>
        </p:txBody>
      </p:sp>
    </p:spTree>
    <p:extLst>
      <p:ext uri="{BB962C8B-B14F-4D97-AF65-F5344CB8AC3E}">
        <p14:creationId xmlns:p14="http://schemas.microsoft.com/office/powerpoint/2010/main" val="317029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E61F96-9D2E-0DDE-BBCB-AB7F0632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2299316"/>
            <a:ext cx="8673427" cy="2583401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- No Rio Grande do Sul o principal produto era o charque (carne salgada).</a:t>
            </a:r>
          </a:p>
        </p:txBody>
      </p:sp>
    </p:spTree>
    <p:extLst>
      <p:ext uri="{BB962C8B-B14F-4D97-AF65-F5344CB8AC3E}">
        <p14:creationId xmlns:p14="http://schemas.microsoft.com/office/powerpoint/2010/main" val="104713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E61F96-9D2E-0DDE-BBCB-AB7F0632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2299316"/>
            <a:ext cx="8673427" cy="2583401"/>
          </a:xfrm>
        </p:spPr>
        <p:txBody>
          <a:bodyPr>
            <a:normAutofit/>
          </a:bodyPr>
          <a:lstStyle/>
          <a:p>
            <a:r>
              <a:rPr lang="pt-BR" sz="2800" b="1" dirty="0"/>
              <a:t>Industrialização:</a:t>
            </a:r>
          </a:p>
          <a:p>
            <a:r>
              <a:rPr lang="pt-BR" sz="2400" dirty="0"/>
              <a:t>- Produção de tecidos, chapéus, cervejas etc.</a:t>
            </a:r>
          </a:p>
          <a:p>
            <a:r>
              <a:rPr lang="pt-BR" sz="2400" dirty="0"/>
              <a:t>- Companhia de iluminação a gás, companhias de seguro;</a:t>
            </a:r>
          </a:p>
          <a:p>
            <a:r>
              <a:rPr lang="pt-BR" sz="2400" dirty="0"/>
              <a:t>- Bancos;</a:t>
            </a:r>
          </a:p>
          <a:p>
            <a:r>
              <a:rPr lang="pt-BR" sz="2400" dirty="0"/>
              <a:t>- Empresas de mineração e de transportes.</a:t>
            </a:r>
          </a:p>
        </p:txBody>
      </p:sp>
    </p:spTree>
    <p:extLst>
      <p:ext uri="{BB962C8B-B14F-4D97-AF65-F5344CB8AC3E}">
        <p14:creationId xmlns:p14="http://schemas.microsoft.com/office/powerpoint/2010/main" val="55100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E61F96-9D2E-0DDE-BBCB-AB7F0632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2299316"/>
            <a:ext cx="8673427" cy="2583401"/>
          </a:xfrm>
        </p:spPr>
        <p:txBody>
          <a:bodyPr>
            <a:normAutofit/>
          </a:bodyPr>
          <a:lstStyle/>
          <a:p>
            <a:r>
              <a:rPr lang="pt-BR" sz="2800" b="1" dirty="0"/>
              <a:t>Ferrovias:</a:t>
            </a:r>
          </a:p>
          <a:p>
            <a:r>
              <a:rPr lang="pt-BR" sz="2400" dirty="0"/>
              <a:t>- 1854: primeira ferrovia inaugurada no Brasil.</a:t>
            </a:r>
          </a:p>
          <a:p>
            <a:r>
              <a:rPr lang="pt-BR" sz="2400" dirty="0"/>
              <a:t>- 1871: primeira ferrovia no Rio Grande do Sul.</a:t>
            </a:r>
          </a:p>
        </p:txBody>
      </p:sp>
    </p:spTree>
    <p:extLst>
      <p:ext uri="{BB962C8B-B14F-4D97-AF65-F5344CB8AC3E}">
        <p14:creationId xmlns:p14="http://schemas.microsoft.com/office/powerpoint/2010/main" val="754840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71761-47D7-92EB-F32A-F1F065371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Territórios e fronteiras: a Guerra do Paraguai </a:t>
            </a:r>
            <a:endParaRPr lang="pt-BR" sz="48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9E0AB8-01E4-8C68-4046-021E3A65C5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15738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E61F96-9D2E-0DDE-BBCB-AB7F0632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2299316"/>
            <a:ext cx="8673427" cy="2583401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r>
              <a:rPr lang="pt-BR" sz="2400" dirty="0"/>
              <a:t>- </a:t>
            </a:r>
            <a:r>
              <a:rPr lang="pt-BR" sz="2400" b="1" dirty="0"/>
              <a:t>o controle dos rios Paraná, Paraguai, Uruguai e da Prata,</a:t>
            </a:r>
            <a:r>
              <a:rPr lang="pt-BR" sz="2400" dirty="0"/>
              <a:t> por onde as mercadorias eram transportadas, tanto internamente quanto para a Europa;</a:t>
            </a:r>
          </a:p>
        </p:txBody>
      </p:sp>
    </p:spTree>
    <p:extLst>
      <p:ext uri="{BB962C8B-B14F-4D97-AF65-F5344CB8AC3E}">
        <p14:creationId xmlns:p14="http://schemas.microsoft.com/office/powerpoint/2010/main" val="102520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E61F96-9D2E-0DDE-BBCB-AB7F0632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2299316"/>
            <a:ext cx="8673427" cy="2583401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- </a:t>
            </a:r>
            <a:r>
              <a:rPr lang="pt-BR" sz="2400" b="1" dirty="0"/>
              <a:t>Terras férteis e de pastagens: </a:t>
            </a:r>
            <a:r>
              <a:rPr lang="pt-BR" sz="2400" dirty="0"/>
              <a:t>conflito entre fazendeiros dos países.</a:t>
            </a:r>
          </a:p>
        </p:txBody>
      </p:sp>
    </p:spTree>
    <p:extLst>
      <p:ext uri="{BB962C8B-B14F-4D97-AF65-F5344CB8AC3E}">
        <p14:creationId xmlns:p14="http://schemas.microsoft.com/office/powerpoint/2010/main" val="2740895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E61F96-9D2E-0DDE-BBCB-AB7F0632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2299316"/>
            <a:ext cx="8673427" cy="2583401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endParaRPr lang="pt-BR" sz="2400" dirty="0"/>
          </a:p>
          <a:p>
            <a:r>
              <a:rPr lang="pt-BR" sz="2400" b="1" dirty="0"/>
              <a:t>- Disputa da liderança política na região</a:t>
            </a:r>
          </a:p>
        </p:txBody>
      </p:sp>
    </p:spTree>
    <p:extLst>
      <p:ext uri="{BB962C8B-B14F-4D97-AF65-F5344CB8AC3E}">
        <p14:creationId xmlns:p14="http://schemas.microsoft.com/office/powerpoint/2010/main" val="972039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597BA-5878-CAA6-B609-7CFC47338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263806"/>
            <a:ext cx="8679915" cy="2627790"/>
          </a:xfrm>
        </p:spPr>
        <p:txBody>
          <a:bodyPr>
            <a:normAutofit fontScale="90000"/>
          </a:bodyPr>
          <a:lstStyle/>
          <a:p>
            <a:r>
              <a:rPr lang="pt-BR" sz="6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Imigração, políticas migratórias e colonização</a:t>
            </a:r>
            <a:br>
              <a:rPr lang="pt-BR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2654089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6A52A-6D18-99F8-F841-5AE9B901B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372209"/>
          </a:xfrm>
        </p:spPr>
        <p:txBody>
          <a:bodyPr>
            <a:normAutofit fontScale="90000"/>
          </a:bodyPr>
          <a:lstStyle/>
          <a:p>
            <a:r>
              <a:rPr lang="pt-BR" dirty="0"/>
              <a:t>Imigrante: quem entra em um país</a:t>
            </a:r>
            <a:br>
              <a:rPr lang="pt-BR" dirty="0"/>
            </a:br>
            <a:br>
              <a:rPr lang="pt-BR" dirty="0"/>
            </a:br>
            <a:r>
              <a:rPr lang="pt-BR" dirty="0"/>
              <a:t>Emigrante: quem sai de um país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5C7EE1-F2B5-A644-8E78-515E09F86C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914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131AA-51E8-C783-48AA-26E602249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3153348"/>
          </a:xfrm>
        </p:spPr>
        <p:txBody>
          <a:bodyPr>
            <a:noAutofit/>
          </a:bodyPr>
          <a:lstStyle/>
          <a:p>
            <a:r>
              <a:rPr lang="pt-BR" sz="4400" dirty="0"/>
              <a:t>Imigrações ocorreram desde o período colonial, mas uma corrente migratória, em função de uma política intencional, tem início com a vinda da família real (1808) e a consequente abertura dos portos.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0A95FC-F66A-D6EA-AB1C-3E2211EB2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4669653"/>
            <a:ext cx="8673427" cy="559199"/>
          </a:xfrm>
        </p:spPr>
        <p:txBody>
          <a:bodyPr/>
          <a:lstStyle/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0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34A07-BDED-3531-C476-A69CB445A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Período de instabilidade e conflitos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93D671-A22F-53FC-A77E-64D3D66A4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Cabanagem</a:t>
            </a:r>
          </a:p>
          <a:p>
            <a:r>
              <a:rPr lang="pt-BR" sz="2800" dirty="0"/>
              <a:t>Revolta dos Malês</a:t>
            </a:r>
          </a:p>
          <a:p>
            <a:r>
              <a:rPr lang="pt-BR" sz="2800" dirty="0"/>
              <a:t>Sabinada</a:t>
            </a:r>
          </a:p>
          <a:p>
            <a:r>
              <a:rPr lang="pt-BR" sz="2800" dirty="0"/>
              <a:t>Balaiada</a:t>
            </a:r>
          </a:p>
          <a:p>
            <a:r>
              <a:rPr lang="pt-BR" sz="2800" dirty="0"/>
              <a:t>Guerra dos Farrapos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7699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1A248-FBD6-FA8E-400A-E0AB08568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469863"/>
          </a:xfrm>
        </p:spPr>
        <p:txBody>
          <a:bodyPr>
            <a:normAutofit fontScale="90000"/>
          </a:bodyPr>
          <a:lstStyle/>
          <a:p>
            <a:r>
              <a:rPr lang="pt-BR" dirty="0"/>
              <a:t>Com a proibição do tráfico de escravos foi necessário encontrar mão de obra de outra maneira.</a:t>
            </a:r>
          </a:p>
        </p:txBody>
      </p:sp>
    </p:spTree>
    <p:extLst>
      <p:ext uri="{BB962C8B-B14F-4D97-AF65-F5344CB8AC3E}">
        <p14:creationId xmlns:p14="http://schemas.microsoft.com/office/powerpoint/2010/main" val="478062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50262-6023-D929-5849-A8C468854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975890"/>
          </a:xfrm>
        </p:spPr>
        <p:txBody>
          <a:bodyPr>
            <a:normAutofit fontScale="90000"/>
          </a:bodyPr>
          <a:lstStyle/>
          <a:p>
            <a:r>
              <a:rPr lang="pt-BR" dirty="0"/>
              <a:t>Diferença entre </a:t>
            </a:r>
            <a:r>
              <a:rPr lang="pt-BR" b="1" dirty="0"/>
              <a:t>imigração</a:t>
            </a:r>
            <a:r>
              <a:rPr lang="pt-BR" dirty="0"/>
              <a:t>, para trabalho, sobretudo nas lavouras de café, com destaque para São Paulo, sendo iniciativa de particulares.</a:t>
            </a:r>
          </a:p>
        </p:txBody>
      </p:sp>
    </p:spTree>
    <p:extLst>
      <p:ext uri="{BB962C8B-B14F-4D97-AF65-F5344CB8AC3E}">
        <p14:creationId xmlns:p14="http://schemas.microsoft.com/office/powerpoint/2010/main" val="37703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D3BE0-3EC3-B31F-85D4-9AFBCEB36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305578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Colonização</a:t>
            </a:r>
            <a:r>
              <a:rPr lang="pt-BR" dirty="0"/>
              <a:t>, com vinda de famílias para residir em terras ofertadas pelo governo, produzindo para o mercado interno: Rio Grande do Sul, Santa Catarina e Paraná.</a:t>
            </a:r>
          </a:p>
        </p:txBody>
      </p:sp>
    </p:spTree>
    <p:extLst>
      <p:ext uri="{BB962C8B-B14F-4D97-AF65-F5344CB8AC3E}">
        <p14:creationId xmlns:p14="http://schemas.microsoft.com/office/powerpoint/2010/main" val="2258441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BDBA20-AEEB-7913-2ED9-6DB9673ED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3064667"/>
          </a:xfrm>
        </p:spPr>
        <p:txBody>
          <a:bodyPr/>
          <a:lstStyle/>
          <a:p>
            <a:r>
              <a:rPr lang="pt-BR" dirty="0"/>
              <a:t>No sul a colonização teve também a função de povoar um território historicamente em disputa.</a:t>
            </a:r>
          </a:p>
        </p:txBody>
      </p:sp>
    </p:spTree>
    <p:extLst>
      <p:ext uri="{BB962C8B-B14F-4D97-AF65-F5344CB8AC3E}">
        <p14:creationId xmlns:p14="http://schemas.microsoft.com/office/powerpoint/2010/main" val="2121744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F3B461-C26B-2720-B910-6A08DAF1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3197832"/>
          </a:xfrm>
        </p:spPr>
        <p:txBody>
          <a:bodyPr>
            <a:noAutofit/>
          </a:bodyPr>
          <a:lstStyle/>
          <a:p>
            <a:r>
              <a:rPr lang="pt-BR" sz="4400" dirty="0"/>
              <a:t>Os imigrantes que se estabeleciam nas grandes cidades, como São Paulo, Rio de Janeiro e Salvador, montavam pequenos comércios, trabalhavam como artesãos (carpinteiro, ferreiro, sapateiro, alfaiate) ou como operários.</a:t>
            </a:r>
          </a:p>
        </p:txBody>
      </p:sp>
    </p:spTree>
    <p:extLst>
      <p:ext uri="{BB962C8B-B14F-4D97-AF65-F5344CB8AC3E}">
        <p14:creationId xmlns:p14="http://schemas.microsoft.com/office/powerpoint/2010/main" val="2475389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AA545-14FE-3891-A715-2E478615C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993646"/>
          </a:xfrm>
        </p:spPr>
        <p:txBody>
          <a:bodyPr>
            <a:normAutofit/>
          </a:bodyPr>
          <a:lstStyle/>
          <a:p>
            <a:r>
              <a:rPr lang="pt-BR" sz="4400" dirty="0"/>
              <a:t>Para o desenvolvimento do capitalismo era necessário uma mão de obra livre, que vendesse o seu trabalho e comprasse bens de consumo, expandindo o mercado interno.</a:t>
            </a:r>
          </a:p>
        </p:txBody>
      </p:sp>
    </p:spTree>
    <p:extLst>
      <p:ext uri="{BB962C8B-B14F-4D97-AF65-F5344CB8AC3E}">
        <p14:creationId xmlns:p14="http://schemas.microsoft.com/office/powerpoint/2010/main" val="3265115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B0EBD2-5834-D141-9FB0-27DE23CBE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940379"/>
          </a:xfrm>
        </p:spPr>
        <p:txBody>
          <a:bodyPr>
            <a:normAutofit/>
          </a:bodyPr>
          <a:lstStyle/>
          <a:p>
            <a:r>
              <a:rPr lang="pt-BR" sz="3600" dirty="0"/>
              <a:t>A colonização no Rio Grande do Sul teve como um dos objetivos a produção de gêneros necessários ao consumo interno. As colônias ficavam distantes das grandes propriedades, de modo a não apresentar uma ameaça à sua hegemonia política e econômica.</a:t>
            </a:r>
          </a:p>
        </p:txBody>
      </p:sp>
    </p:spTree>
    <p:extLst>
      <p:ext uri="{BB962C8B-B14F-4D97-AF65-F5344CB8AC3E}">
        <p14:creationId xmlns:p14="http://schemas.microsoft.com/office/powerpoint/2010/main" val="78884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1028F-ED0E-8E46-7555-0E6E2A499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443230"/>
          </a:xfrm>
        </p:spPr>
        <p:txBody>
          <a:bodyPr>
            <a:normAutofit fontScale="90000"/>
          </a:bodyPr>
          <a:lstStyle/>
          <a:p>
            <a:r>
              <a:rPr lang="pt-BR" dirty="0"/>
              <a:t>Rio Grande do Sul:</a:t>
            </a:r>
            <a:br>
              <a:rPr lang="pt-BR" dirty="0"/>
            </a:br>
            <a:r>
              <a:rPr lang="pt-BR" dirty="0"/>
              <a:t>1824, Colônia de São Leopoldo, vinda de 38 imigrantes alemães.</a:t>
            </a:r>
          </a:p>
        </p:txBody>
      </p:sp>
    </p:spTree>
    <p:extLst>
      <p:ext uri="{BB962C8B-B14F-4D97-AF65-F5344CB8AC3E}">
        <p14:creationId xmlns:p14="http://schemas.microsoft.com/office/powerpoint/2010/main" val="2539197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42780-6E11-6012-C88D-2561FC33D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5"/>
            <a:ext cx="8679915" cy="2345576"/>
          </a:xfrm>
        </p:spPr>
        <p:txBody>
          <a:bodyPr>
            <a:normAutofit fontScale="90000"/>
          </a:bodyPr>
          <a:lstStyle/>
          <a:p>
            <a:r>
              <a:rPr lang="pt-BR" dirty="0"/>
              <a:t>Entre 1824 e 1830 entraram 4.856 alemães. Entre 1847 e 1854, verificou-se um total de 2.635.</a:t>
            </a:r>
          </a:p>
        </p:txBody>
      </p:sp>
    </p:spTree>
    <p:extLst>
      <p:ext uri="{BB962C8B-B14F-4D97-AF65-F5344CB8AC3E}">
        <p14:creationId xmlns:p14="http://schemas.microsoft.com/office/powerpoint/2010/main" val="2301718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E6C4F-5C85-E792-A025-B1595E92D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254928"/>
            <a:ext cx="8679915" cy="2787589"/>
          </a:xfrm>
        </p:spPr>
        <p:txBody>
          <a:bodyPr>
            <a:noAutofit/>
          </a:bodyPr>
          <a:lstStyle/>
          <a:p>
            <a:r>
              <a:rPr lang="pt-BR" sz="3600" dirty="0"/>
              <a:t>Outras colônias:</a:t>
            </a:r>
            <a:br>
              <a:rPr lang="pt-BR" sz="3600" dirty="0"/>
            </a:br>
            <a:r>
              <a:rPr lang="pt-BR" sz="3600" dirty="0"/>
              <a:t>1858: Nova Petrópolis; 1847: Santa Cruz do Sul; 1855: Santo Ângelo; 1859: </a:t>
            </a:r>
            <a:r>
              <a:rPr lang="pt-BR" sz="3600" dirty="0" err="1"/>
              <a:t>Montalverne</a:t>
            </a:r>
            <a:r>
              <a:rPr lang="pt-BR" sz="3600" dirty="0"/>
              <a:t>; 1856: Estrela; 1858: São Lourenço; 1856: Mundo Novo; 1840: Porto das Laranjeiras; 1857: Santa Maria da Soledade.</a:t>
            </a:r>
          </a:p>
        </p:txBody>
      </p:sp>
    </p:spTree>
    <p:extLst>
      <p:ext uri="{BB962C8B-B14F-4D97-AF65-F5344CB8AC3E}">
        <p14:creationId xmlns:p14="http://schemas.microsoft.com/office/powerpoint/2010/main" val="124808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ED1B4-E830-4B4C-EF1C-CDB9793F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Dois partidos políticos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B62AB4-DDF6-CD82-F00A-D8269575C1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Partido Conservador ou regressistas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F87ED03-D66A-8D70-100B-4807606AFE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Partido Liberal ou progressistas</a:t>
            </a:r>
          </a:p>
        </p:txBody>
      </p:sp>
    </p:spTree>
    <p:extLst>
      <p:ext uri="{BB962C8B-B14F-4D97-AF65-F5344CB8AC3E}">
        <p14:creationId xmlns:p14="http://schemas.microsoft.com/office/powerpoint/2010/main" val="217081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F4F23-1635-3580-361F-00E68A3EA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5"/>
            <a:ext cx="8679915" cy="2389964"/>
          </a:xfrm>
        </p:spPr>
        <p:txBody>
          <a:bodyPr/>
          <a:lstStyle/>
          <a:p>
            <a:r>
              <a:rPr lang="pt-BR" dirty="0"/>
              <a:t>1875: vinda de imigrantes italianos.</a:t>
            </a:r>
          </a:p>
        </p:txBody>
      </p:sp>
    </p:spTree>
    <p:extLst>
      <p:ext uri="{BB962C8B-B14F-4D97-AF65-F5344CB8AC3E}">
        <p14:creationId xmlns:p14="http://schemas.microsoft.com/office/powerpoint/2010/main" val="1487446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599ED8-E64D-ADF1-F780-01DF19170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460985"/>
          </a:xfrm>
        </p:spPr>
        <p:txBody>
          <a:bodyPr>
            <a:normAutofit/>
          </a:bodyPr>
          <a:lstStyle/>
          <a:p>
            <a:r>
              <a:rPr lang="pt-BR" dirty="0"/>
              <a:t>Dados: entre 1819 e 1883 o Brasil recebeu mais de 420 mil imigrantes .</a:t>
            </a:r>
          </a:p>
        </p:txBody>
      </p:sp>
    </p:spTree>
    <p:extLst>
      <p:ext uri="{BB962C8B-B14F-4D97-AF65-F5344CB8AC3E}">
        <p14:creationId xmlns:p14="http://schemas.microsoft.com/office/powerpoint/2010/main" val="498552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3887C-39E2-4E85-BB47-DB62909EA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3109055"/>
          </a:xfrm>
        </p:spPr>
        <p:txBody>
          <a:bodyPr>
            <a:noAutofit/>
          </a:bodyPr>
          <a:lstStyle/>
          <a:p>
            <a:r>
              <a:rPr lang="pt-BR" sz="3600" dirty="0"/>
              <a:t>Portugueses: 223 626</a:t>
            </a:r>
            <a:br>
              <a:rPr lang="pt-BR" sz="3600" dirty="0"/>
            </a:br>
            <a:r>
              <a:rPr lang="pt-BR" sz="3600" dirty="0"/>
              <a:t>Italianos: 96 018</a:t>
            </a:r>
            <a:br>
              <a:rPr lang="pt-BR" sz="3600" dirty="0"/>
            </a:br>
            <a:r>
              <a:rPr lang="pt-BR" sz="3600" dirty="0"/>
              <a:t>Alemães: 62 327</a:t>
            </a:r>
            <a:br>
              <a:rPr lang="pt-BR" sz="3600" dirty="0"/>
            </a:br>
            <a:r>
              <a:rPr lang="pt-BR" sz="3600" dirty="0"/>
              <a:t>Espanhóis: 15 337</a:t>
            </a:r>
            <a:br>
              <a:rPr lang="pt-BR" sz="3600" dirty="0"/>
            </a:br>
            <a:r>
              <a:rPr lang="pt-BR" sz="3600" dirty="0"/>
              <a:t>Russos: 8 404</a:t>
            </a:r>
            <a:br>
              <a:rPr lang="pt-BR" sz="3600" dirty="0"/>
            </a:br>
            <a:r>
              <a:rPr lang="pt-BR" sz="3600" dirty="0"/>
              <a:t>Franceses: 8 008</a:t>
            </a:r>
            <a:br>
              <a:rPr lang="pt-BR" sz="3600" dirty="0"/>
            </a:br>
            <a:r>
              <a:rPr lang="pt-BR" sz="3600" dirty="0"/>
              <a:t>Suíços: 7 289</a:t>
            </a:r>
          </a:p>
        </p:txBody>
      </p:sp>
    </p:spTree>
    <p:extLst>
      <p:ext uri="{BB962C8B-B14F-4D97-AF65-F5344CB8AC3E}">
        <p14:creationId xmlns:p14="http://schemas.microsoft.com/office/powerpoint/2010/main" val="3835658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81020-4F41-40F1-E88E-96BD4BE5A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851603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br>
              <a:rPr lang="pt-BR" dirty="0"/>
            </a:br>
            <a:r>
              <a:rPr lang="pt-BR" sz="4000" dirty="0"/>
              <a:t>Racismo:</a:t>
            </a:r>
            <a:br>
              <a:rPr lang="pt-BR" sz="4000" dirty="0"/>
            </a:br>
            <a:r>
              <a:rPr lang="pt-BR" sz="4000" dirty="0"/>
              <a:t>“Vantagens” dos trabalhadores europeus, apresentadas inclusive por teorias “científicas” do período. A mão de obra negra seria menos eficiente e menos submissa, de acordo com as opiniões vigentes.</a:t>
            </a:r>
          </a:p>
        </p:txBody>
      </p:sp>
    </p:spTree>
    <p:extLst>
      <p:ext uri="{BB962C8B-B14F-4D97-AF65-F5344CB8AC3E}">
        <p14:creationId xmlns:p14="http://schemas.microsoft.com/office/powerpoint/2010/main" val="2257405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422FBD-989D-7E95-5E6D-BC01ED31F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709560"/>
          </a:xfrm>
        </p:spPr>
        <p:txBody>
          <a:bodyPr>
            <a:normAutofit fontScale="90000"/>
          </a:bodyPr>
          <a:lstStyle/>
          <a:p>
            <a:r>
              <a:rPr lang="pt-BR" dirty="0"/>
              <a:t>Crença na superioridade alemã: italianos só foram escolhidos quando a vinda daqueles foi impedida pelo governo germânico.</a:t>
            </a:r>
          </a:p>
        </p:txBody>
      </p:sp>
    </p:spTree>
    <p:extLst>
      <p:ext uri="{BB962C8B-B14F-4D97-AF65-F5344CB8AC3E}">
        <p14:creationId xmlns:p14="http://schemas.microsoft.com/office/powerpoint/2010/main" val="1139867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376B7-03DD-2351-B9E2-65A8871DA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940379"/>
          </a:xfrm>
        </p:spPr>
        <p:txBody>
          <a:bodyPr/>
          <a:lstStyle/>
          <a:p>
            <a:r>
              <a:rPr lang="pt-BR" dirty="0"/>
              <a:t>O Império proporcionou aos imigrantes europeus aquilo que negou aos brasileiros, numa clara discriminação.</a:t>
            </a:r>
          </a:p>
        </p:txBody>
      </p:sp>
    </p:spTree>
    <p:extLst>
      <p:ext uri="{BB962C8B-B14F-4D97-AF65-F5344CB8AC3E}">
        <p14:creationId xmlns:p14="http://schemas.microsoft.com/office/powerpoint/2010/main" val="736882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05653-B74B-741E-0573-63145AC49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3064667"/>
          </a:xfrm>
        </p:spPr>
        <p:txBody>
          <a:bodyPr>
            <a:normAutofit/>
          </a:bodyPr>
          <a:lstStyle/>
          <a:p>
            <a:r>
              <a:rPr lang="pt-BR" sz="4400" dirty="0"/>
              <a:t>Como seria o Brasil, hoje, se o governo, ao invés de investir na vinda de imigrantes tivesse adotado políticas de estímulo os brasileiros (como a distribuição de terras)?</a:t>
            </a:r>
          </a:p>
        </p:txBody>
      </p:sp>
    </p:spTree>
    <p:extLst>
      <p:ext uri="{BB962C8B-B14F-4D97-AF65-F5344CB8AC3E}">
        <p14:creationId xmlns:p14="http://schemas.microsoft.com/office/powerpoint/2010/main" val="1395832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4CD1E-C02E-4232-4A56-9A253577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798337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produção do imaginário nacional brasileiro: cultura popular, representações visuais, letras e o Romantismo no Brasil</a:t>
            </a:r>
            <a:endParaRPr lang="pt-B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51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28D94-CC41-2D93-0E53-F16CDC48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O que é o Brasil?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638360-CE65-0B04-195A-50E7904D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Foi colônia e hoje é um país emergente</a:t>
            </a:r>
          </a:p>
          <a:p>
            <a:r>
              <a:rPr lang="pt-BR" dirty="0"/>
              <a:t>Diversidade cultural</a:t>
            </a:r>
          </a:p>
          <a:p>
            <a:r>
              <a:rPr lang="pt-BR" dirty="0"/>
              <a:t>Elementos que vieram de fora do Brasil e hoje são o Brasil.</a:t>
            </a:r>
          </a:p>
          <a:p>
            <a:r>
              <a:rPr lang="pt-BR" dirty="0"/>
              <a:t>Os elementos culturais originais são indígenas </a:t>
            </a:r>
          </a:p>
          <a:p>
            <a:r>
              <a:rPr lang="pt-BR" dirty="0"/>
              <a:t>Forte presente de elementos da cultura africana</a:t>
            </a:r>
          </a:p>
          <a:p>
            <a:r>
              <a:rPr lang="pt-BR" dirty="0" err="1"/>
              <a:t>Ecodiversidade</a:t>
            </a:r>
            <a:endParaRPr lang="pt-BR" dirty="0"/>
          </a:p>
          <a:p>
            <a:r>
              <a:rPr lang="pt-BR" dirty="0"/>
              <a:t>Onça pintada</a:t>
            </a:r>
          </a:p>
          <a:p>
            <a:r>
              <a:rPr lang="pt-BR" dirty="0"/>
              <a:t>Caldo de cana e pastel</a:t>
            </a:r>
          </a:p>
          <a:p>
            <a:r>
              <a:rPr lang="pt-BR" dirty="0"/>
              <a:t>Praia</a:t>
            </a:r>
          </a:p>
          <a:p>
            <a:r>
              <a:rPr lang="pt-BR" dirty="0"/>
              <a:t>Frio do sul</a:t>
            </a:r>
          </a:p>
          <a:p>
            <a:r>
              <a:rPr lang="pt-BR" dirty="0"/>
              <a:t>Serra Gaúcha </a:t>
            </a:r>
          </a:p>
        </p:txBody>
      </p:sp>
    </p:spTree>
    <p:extLst>
      <p:ext uri="{BB962C8B-B14F-4D97-AF65-F5344CB8AC3E}">
        <p14:creationId xmlns:p14="http://schemas.microsoft.com/office/powerpoint/2010/main" val="209043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0A3C5D-8147-C42F-9E43-2C046040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produção de um marco inicial do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3A0C98-9171-BF53-2CBF-204FE95E1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dirty="0"/>
              <a:t>Instituto Histórico e Geográfico Brasileiro (1838);</a:t>
            </a:r>
          </a:p>
          <a:p>
            <a:r>
              <a:rPr lang="pt-BR" dirty="0"/>
              <a:t>Academia Imperial de Belas Artes (1826);</a:t>
            </a:r>
          </a:p>
          <a:p>
            <a:r>
              <a:rPr lang="pt-BR" dirty="0"/>
              <a:t>Romantismo no Brasil: projeto estético, cultural e político associado ao nacionalismo;</a:t>
            </a:r>
          </a:p>
          <a:p>
            <a:r>
              <a:rPr lang="pt-BR" dirty="0"/>
              <a:t>Era necessário produzir uma História do Brasil;</a:t>
            </a:r>
          </a:p>
          <a:p>
            <a:r>
              <a:rPr lang="pt-BR" dirty="0"/>
              <a:t>Mobilização da historiografia, literatura e artes visuais;</a:t>
            </a:r>
          </a:p>
          <a:p>
            <a:r>
              <a:rPr lang="pt-BR" dirty="0"/>
              <a:t>Estes historiadores, literatos e artistas visuais faziam parte da elite, sobretudo da carioca, e eram próximos da monarquia;</a:t>
            </a:r>
          </a:p>
          <a:p>
            <a:r>
              <a:rPr lang="pt-BR" dirty="0"/>
              <a:t>Havia o esforço, com participação direta de D. Pedro II, na “criação de um Brasil”;</a:t>
            </a:r>
          </a:p>
          <a:p>
            <a:r>
              <a:rPr lang="pt-BR" dirty="0"/>
              <a:t>Realismo e idealismo.</a:t>
            </a:r>
          </a:p>
        </p:txBody>
      </p:sp>
    </p:spTree>
    <p:extLst>
      <p:ext uri="{BB962C8B-B14F-4D97-AF65-F5344CB8AC3E}">
        <p14:creationId xmlns:p14="http://schemas.microsoft.com/office/powerpoint/2010/main" val="45290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1E156-5C69-A85B-62A4-93D7089C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 e diferenças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7F65ED-559F-569B-699A-1D17DA27EA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z="2400" dirty="0"/>
              <a:t>Partido Conservador ou regressistas</a:t>
            </a:r>
          </a:p>
          <a:p>
            <a:r>
              <a:rPr lang="pt-BR" dirty="0"/>
              <a:t>Centralização política</a:t>
            </a:r>
          </a:p>
          <a:p>
            <a:r>
              <a:rPr lang="pt-BR" dirty="0"/>
              <a:t>Governo forte para impor a ordem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6D43CA-4794-91BE-41BA-D9B864CF26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sz="2400" dirty="0"/>
              <a:t>Partido Liberal ou progressistas</a:t>
            </a:r>
          </a:p>
          <a:p>
            <a:r>
              <a:rPr lang="pt-BR" dirty="0"/>
              <a:t>Descentralização política</a:t>
            </a:r>
          </a:p>
          <a:p>
            <a:r>
              <a:rPr lang="pt-BR" dirty="0"/>
              <a:t>Maior autonomia das províncias</a:t>
            </a:r>
          </a:p>
        </p:txBody>
      </p:sp>
    </p:spTree>
    <p:extLst>
      <p:ext uri="{BB962C8B-B14F-4D97-AF65-F5344CB8AC3E}">
        <p14:creationId xmlns:p14="http://schemas.microsoft.com/office/powerpoint/2010/main" val="2307376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38ED9-7295-693C-25BF-0750FAE85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/>
              <a:t>Elementos inseridos na representação do Brasil e a invenção de um imaginário nacional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F9D189-48D2-F9E4-5815-03BCAC6AF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Importação de princípios europeus;</a:t>
            </a:r>
          </a:p>
          <a:p>
            <a:r>
              <a:rPr lang="pt-BR" dirty="0"/>
              <a:t>Seguindo exemplo de Luís XIV e outros </a:t>
            </a:r>
            <a:r>
              <a:rPr lang="pt-BR" dirty="0" err="1"/>
              <a:t>monarcas,eram</a:t>
            </a:r>
            <a:r>
              <a:rPr lang="pt-BR" dirty="0"/>
              <a:t> escolhidos historiadores para cuidar da memória, pintores para registrar e enaltecer a nacionalidade e literatos para produzir símbolos da nossa nacionalidade;</a:t>
            </a:r>
          </a:p>
          <a:p>
            <a:r>
              <a:rPr lang="pt-BR" dirty="0"/>
              <a:t>Na ausência da arquitetura, a natureza foi mobilizada como paisagem deste país nascente;</a:t>
            </a:r>
          </a:p>
          <a:p>
            <a:r>
              <a:rPr lang="pt-BR" dirty="0"/>
              <a:t>O indígena como bom selvagem, nobre, “quase branco”;</a:t>
            </a:r>
          </a:p>
          <a:p>
            <a:r>
              <a:rPr lang="pt-BR" dirty="0"/>
              <a:t>Silenciamento em relação à escravidão, que era “esquecida”.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3364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04647-BC90-721F-835C-BF2748FC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Literatura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3FBB97-7401-495D-6FFF-33F4AC8F9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José de Alencar;</a:t>
            </a:r>
          </a:p>
          <a:p>
            <a:r>
              <a:rPr lang="pt-BR" dirty="0"/>
              <a:t>Livro </a:t>
            </a:r>
            <a:r>
              <a:rPr lang="pt-BR" i="1" dirty="0" err="1"/>
              <a:t>Ubiraja</a:t>
            </a:r>
            <a:r>
              <a:rPr lang="pt-BR" i="1" dirty="0"/>
              <a:t> (1874):</a:t>
            </a:r>
          </a:p>
          <a:p>
            <a:r>
              <a:rPr lang="pt-BR" i="1" dirty="0"/>
              <a:t>“Pela margem do grande rio caminha </a:t>
            </a:r>
            <a:r>
              <a:rPr lang="pt-BR" i="1" dirty="0" err="1"/>
              <a:t>Jaguarê</a:t>
            </a:r>
            <a:r>
              <a:rPr lang="pt-BR" i="1" dirty="0"/>
              <a:t>, o jovem caçador. [...] Os veados saltam das moitas de </a:t>
            </a:r>
            <a:r>
              <a:rPr lang="pt-BR" i="1" dirty="0" err="1"/>
              <a:t>ubaia</a:t>
            </a:r>
            <a:r>
              <a:rPr lang="pt-BR" i="1" dirty="0"/>
              <a:t> e vêm retouçar na grama, zombando do caçador. [...] O rugido do jaguar abala a floresta; mas o caçador o caçador também despreza o jaguar, que já cansou de vencer. É assim que começa esse romance que relato, em ambiente idílico e integrado, a paisagem natural com suas gentes e animais”.</a:t>
            </a:r>
          </a:p>
          <a:p>
            <a:r>
              <a:rPr lang="pt-BR" dirty="0"/>
              <a:t>Nota-se a criação de uma identidade não apenas pela personagem de </a:t>
            </a:r>
            <a:r>
              <a:rPr lang="pt-BR" dirty="0" err="1"/>
              <a:t>Jaguarê</a:t>
            </a:r>
            <a:r>
              <a:rPr lang="pt-BR" dirty="0"/>
              <a:t>, mas também pela narrativa que nos informa a paisagem, “com suas gentes e animais”.</a:t>
            </a:r>
          </a:p>
        </p:txBody>
      </p:sp>
    </p:spTree>
    <p:extLst>
      <p:ext uri="{BB962C8B-B14F-4D97-AF65-F5344CB8AC3E}">
        <p14:creationId xmlns:p14="http://schemas.microsoft.com/office/powerpoint/2010/main" val="2408764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E11C27-EA2D-63C1-7F1B-F076724B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Literatura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D27C01-C651-63E7-6741-A191897B2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José de Alencar;</a:t>
            </a:r>
          </a:p>
          <a:p>
            <a:r>
              <a:rPr lang="pt-BR" dirty="0"/>
              <a:t>Iracema (anagrama de América), obra que narra, novamente, o nascimento do Brasil. A “virgem de lábios de mel”, o passado mitificado e os primeiros habitantes do Ceará.</a:t>
            </a:r>
          </a:p>
          <a:p>
            <a:r>
              <a:rPr lang="pt-BR" dirty="0"/>
              <a:t>Moacir, filho de Iracema, um indígena, com Martim, o colonizador português. Moacir como o primeiro cearense.</a:t>
            </a:r>
          </a:p>
          <a:p>
            <a:r>
              <a:rPr lang="pt-BR" dirty="0"/>
              <a:t>Passado idealizado: convivência de indígenas (“bom selvagem”) com heróis brancos.</a:t>
            </a:r>
          </a:p>
        </p:txBody>
      </p:sp>
    </p:spTree>
    <p:extLst>
      <p:ext uri="{BB962C8B-B14F-4D97-AF65-F5344CB8AC3E}">
        <p14:creationId xmlns:p14="http://schemas.microsoft.com/office/powerpoint/2010/main" val="515774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8">
            <a:extLst>
              <a:ext uri="{FF2B5EF4-FFF2-40B4-BE49-F238E27FC236}">
                <a16:creationId xmlns:a16="http://schemas.microsoft.com/office/drawing/2014/main" id="{E6C08EBB-2C97-4884-9312-EA0A6A62A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4188" y="0"/>
            <a:ext cx="3421063" cy="6843713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17406E40-244E-4DD6-94A4-E7396024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8488" y="0"/>
            <a:ext cx="2717800" cy="6843713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9E621646-8902-4518-ADFE-798B8AF7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1938" y="0"/>
            <a:ext cx="2944813" cy="6843713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BC03DD73-798C-403F-B9AC-BFF84A0B1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17513" y="0"/>
            <a:ext cx="2403475" cy="6843713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6756FE0C-DC81-49BD-AD76-1E223B686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9525"/>
            <a:ext cx="1771650" cy="3198813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FEEAE74D-A8B8-4601-84C4-7F01DFF41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0"/>
            <a:ext cx="1562100" cy="2228850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FD751E0-7430-4ACA-A679-ECB74EA58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26725" y="9525"/>
            <a:ext cx="1539875" cy="555625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4337B0AD-9A1D-4899-8791-EDEB9B5A1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02988" y="9525"/>
            <a:ext cx="963613" cy="366713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20EE4868-1730-433B-AA39-A91305A4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01438" y="9525"/>
            <a:ext cx="665163" cy="257175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89921AE2-097C-4DEE-A398-FCB910D6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3" y="6016625"/>
            <a:ext cx="214313" cy="827088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4098D72-B456-40CC-8C9F-D08B9DD2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47313" y="5013325"/>
            <a:ext cx="1919288" cy="1830388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BCA1A530-E6F6-465D-BCD0-371D816C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94963" y="5275263"/>
            <a:ext cx="1666875" cy="1577975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5AB5DD23-5ECB-4E0C-AC9B-C384785BA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41013" y="5408613"/>
            <a:ext cx="1525588" cy="1435100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id="{7DA4BF21-FA96-43DB-A077-173C5F433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02938" y="5518150"/>
            <a:ext cx="1363663" cy="1325563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Imagem 2" descr="Uma imagem contendo ao ar livre, oceano, barco, água&#10;&#10;Descrição gerada automaticamente">
            <a:extLst>
              <a:ext uri="{FF2B5EF4-FFF2-40B4-BE49-F238E27FC236}">
                <a16:creationId xmlns:a16="http://schemas.microsoft.com/office/drawing/2014/main" id="{AE125273-0684-C159-5BC0-A523A4929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313" y="266701"/>
            <a:ext cx="4635687" cy="6180916"/>
          </a:xfrm>
          <a:prstGeom prst="rect">
            <a:avLst/>
          </a:prstGeom>
        </p:spPr>
      </p:pic>
      <p:sp>
        <p:nvSpPr>
          <p:cNvPr id="36" name="Freeform 17">
            <a:extLst>
              <a:ext uri="{FF2B5EF4-FFF2-40B4-BE49-F238E27FC236}">
                <a16:creationId xmlns:a16="http://schemas.microsoft.com/office/drawing/2014/main" id="{BF956BA4-7CC2-4E13-9E1D-0854EF4C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79150" y="5694363"/>
            <a:ext cx="1187450" cy="1149350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3262514D-691E-4344-8751-4E80F046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87125" y="6049963"/>
            <a:ext cx="879475" cy="793750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F84335-5E5E-3496-7DEE-ACCB0B834B45}"/>
              </a:ext>
            </a:extLst>
          </p:cNvPr>
          <p:cNvSpPr txBox="1"/>
          <p:nvPr/>
        </p:nvSpPr>
        <p:spPr>
          <a:xfrm>
            <a:off x="8757501" y="5518150"/>
            <a:ext cx="2777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Estátua Iracema Guardiã</a:t>
            </a:r>
          </a:p>
          <a:p>
            <a:r>
              <a:rPr lang="pt-BR" dirty="0"/>
              <a:t>Autor: Nelson Pérez</a:t>
            </a:r>
          </a:p>
        </p:txBody>
      </p:sp>
    </p:spTree>
    <p:extLst>
      <p:ext uri="{BB962C8B-B14F-4D97-AF65-F5344CB8AC3E}">
        <p14:creationId xmlns:p14="http://schemas.microsoft.com/office/powerpoint/2010/main" val="3385094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19ABC-EC1B-36A2-1659-63485164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Imagens: o “marco fundacional”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2A0748-C2DE-BA69-3F20-B338324AB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A Primeira Missa no Brasil (1860) </a:t>
            </a:r>
            <a:r>
              <a:rPr lang="pt-BR" dirty="0"/>
              <a:t>de Victor Meirelles de Lima;</a:t>
            </a:r>
          </a:p>
          <a:p>
            <a:r>
              <a:rPr lang="pt-BR" dirty="0"/>
              <a:t>Obra produzida quando o artista estava na Europa, em viagem patrocinada pela monarquia;</a:t>
            </a:r>
          </a:p>
          <a:p>
            <a:r>
              <a:rPr lang="pt-BR" dirty="0"/>
              <a:t>Recriação da cena narrada na carta de Pero Vaz de Caminha;</a:t>
            </a:r>
          </a:p>
          <a:p>
            <a:r>
              <a:rPr lang="pt-BR" i="1" dirty="0"/>
              <a:t> </a:t>
            </a:r>
            <a:r>
              <a:rPr lang="pt-BR" dirty="0"/>
              <a:t>Vamos analisar a imagem...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361629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vaca, rebanho, grama&#10;&#10;Descrição gerada automaticamente">
            <a:extLst>
              <a:ext uri="{FF2B5EF4-FFF2-40B4-BE49-F238E27FC236}">
                <a16:creationId xmlns:a16="http://schemas.microsoft.com/office/drawing/2014/main" id="{273CDA65-D657-C687-C758-94F2087F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53" y="0"/>
            <a:ext cx="8926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1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8B47D-617E-98BA-8BD8-545BE843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Imagens: heróis nacionais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E60A29-E521-ADF6-D59D-760BBEC5E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Independência ou Morte (1888), </a:t>
            </a:r>
            <a:r>
              <a:rPr lang="pt-BR" dirty="0"/>
              <a:t>de Pedro Américo;</a:t>
            </a:r>
          </a:p>
          <a:p>
            <a:r>
              <a:rPr lang="pt-BR" dirty="0"/>
              <a:t>O momento heroico da emancipação brasileira;</a:t>
            </a:r>
          </a:p>
          <a:p>
            <a:r>
              <a:rPr lang="pt-BR" dirty="0"/>
              <a:t>Influência da Guerra do Paraguai: pintura de cenas históricas, eventos e heróis da história nacional;</a:t>
            </a:r>
          </a:p>
          <a:p>
            <a:r>
              <a:rPr lang="pt-BR" dirty="0"/>
              <a:t>Realismo e idealismo;</a:t>
            </a:r>
          </a:p>
          <a:p>
            <a:r>
              <a:rPr lang="pt-BR" dirty="0"/>
              <a:t>Vamos analisar a imagem...</a:t>
            </a:r>
          </a:p>
          <a:p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235247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F6498615-263A-4F92-D674-5ED9DC49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63"/>
            <a:ext cx="12192000" cy="659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7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CED5E-3361-F18D-2FBC-B2836646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077804-3AF1-2FEF-CAD1-D53D65C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450215" algn="just">
              <a:lnSpc>
                <a:spcPct val="115000"/>
              </a:lnSpc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BOULOS, Alfredo. 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História sociedade &amp; cidadania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8º ano: ensino fundamental: anos finais. São Paulo: FTD, 2018.</a:t>
            </a:r>
            <a:r>
              <a:rPr lang="pt-B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KOSHIBA, Luiz; PEREIRA, Denise. 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História do Brasil.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São Paulo: Atual, 1993. </a:t>
            </a:r>
          </a:p>
          <a:p>
            <a:pPr indent="450215" algn="just">
              <a:lnSpc>
                <a:spcPct val="115000"/>
              </a:lnSpc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PROENÇA, Graça. 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História da Arte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16º ed. 3ª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reimp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São Paulo: Editora Ática, 2000. </a:t>
            </a:r>
          </a:p>
          <a:p>
            <a:pPr indent="450215" algn="just"/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SCHWARCZ, Lilia K. 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Estado sem Nação: A criação de uma memória oficial no Brasil do Segundo Reinado.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pt-BR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https://artepensamento.ims.com.br/item/estado-sem-nacao-a-criacao-de-uma-memoria-oficial-no-brasil-do-segundo-reinado/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(acessado em 13/09/2023). </a:t>
            </a:r>
          </a:p>
          <a:p>
            <a:pPr indent="450215" algn="just">
              <a:lnSpc>
                <a:spcPct val="115000"/>
              </a:lnSpc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SCHWARCZ, Lilia K. 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natureza como paisagem: imagem e representação no Segundo Reinado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Revista USP, São Paulo, n. 58, p. 6-29, junho/agosto 2003. Em: </a:t>
            </a:r>
            <a:r>
              <a:rPr lang="pt-BR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https://www.revistas.usp.br/revusp/article/view/33847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(acessado em 13/09/2023).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801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03714-01CB-76EE-30A5-289E2C5A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Semelhanças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A16BDF-4D2A-CF58-3C45-26CEB18E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Manter a ordem estabelecida</a:t>
            </a:r>
          </a:p>
          <a:p>
            <a:r>
              <a:rPr lang="pt-BR" sz="2400" dirty="0"/>
              <a:t>Manter os privilégios</a:t>
            </a:r>
          </a:p>
          <a:p>
            <a:r>
              <a:rPr lang="pt-BR" sz="2400" dirty="0"/>
              <a:t>Manter a maioria da população excluída da política</a:t>
            </a:r>
          </a:p>
          <a:p>
            <a:r>
              <a:rPr lang="pt-BR" sz="2400" dirty="0"/>
              <a:t>Eram a favor da monarquia</a:t>
            </a:r>
          </a:p>
          <a:p>
            <a:r>
              <a:rPr lang="pt-BR" sz="2400" dirty="0"/>
              <a:t>Eram a favor da escravidão</a:t>
            </a:r>
          </a:p>
        </p:txBody>
      </p:sp>
    </p:spTree>
    <p:extLst>
      <p:ext uri="{BB962C8B-B14F-4D97-AF65-F5344CB8AC3E}">
        <p14:creationId xmlns:p14="http://schemas.microsoft.com/office/powerpoint/2010/main" val="322997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9F0B6-EAE7-6E85-519E-28B547E0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Golpe da Maioridade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F98C9B-3214-E8CA-DD91-787755E56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Articulado pelos Liberais</a:t>
            </a:r>
          </a:p>
          <a:p>
            <a:r>
              <a:rPr lang="pt-BR" sz="2400" dirty="0"/>
              <a:t>Posteriormente apoiado pelos Conservadores</a:t>
            </a:r>
          </a:p>
          <a:p>
            <a:r>
              <a:rPr lang="pt-BR" sz="2400" dirty="0"/>
              <a:t>Tinha por objetivo tornar D. Pedro II Imperador aos 14 anos (pela Constituição seria 18)</a:t>
            </a:r>
          </a:p>
          <a:p>
            <a:r>
              <a:rPr lang="pt-BR" sz="2400" dirty="0"/>
              <a:t>Visava a estabilidade do país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711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DD528-6537-6FA2-D79F-804096A9FD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Brasil do Segundo Reinado: política e economia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336E5C-038A-4564-9395-ACDDF02A28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28420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E61F96-9D2E-0DDE-BBCB-AB7F0632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2299316"/>
            <a:ext cx="8673427" cy="2583401"/>
          </a:xfrm>
        </p:spPr>
        <p:txBody>
          <a:bodyPr>
            <a:normAutofit/>
          </a:bodyPr>
          <a:lstStyle/>
          <a:p>
            <a:r>
              <a:rPr lang="pt-BR" sz="2800" b="1" dirty="0"/>
              <a:t>Economia:</a:t>
            </a:r>
          </a:p>
          <a:p>
            <a:r>
              <a:rPr lang="pt-BR" sz="2400" dirty="0"/>
              <a:t>- Café: planta nativa do leste da África (Etiópia);</a:t>
            </a:r>
          </a:p>
          <a:p>
            <a:r>
              <a:rPr lang="pt-BR" sz="2400" dirty="0"/>
              <a:t>- Acredita-se que as primeiras mudas chegaram ao Brasil em 1727;</a:t>
            </a:r>
          </a:p>
          <a:p>
            <a:r>
              <a:rPr lang="pt-BR" sz="2400" dirty="0"/>
              <a:t>- Rio de Janeiro, São Paulo e Minas Gerais.</a:t>
            </a:r>
          </a:p>
        </p:txBody>
      </p:sp>
    </p:spTree>
    <p:extLst>
      <p:ext uri="{BB962C8B-B14F-4D97-AF65-F5344CB8AC3E}">
        <p14:creationId xmlns:p14="http://schemas.microsoft.com/office/powerpoint/2010/main" val="3183533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7E61F96-9D2E-0DDE-BBCB-AB7F0632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2068497"/>
            <a:ext cx="8673427" cy="3009529"/>
          </a:xfrm>
        </p:spPr>
        <p:txBody>
          <a:bodyPr/>
          <a:lstStyle/>
          <a:p>
            <a:endParaRPr lang="pt-BR" dirty="0"/>
          </a:p>
          <a:p>
            <a:r>
              <a:rPr lang="pt-BR" sz="2400" dirty="0"/>
              <a:t>- Além do café o Brasil exportava açúcar, algodão (segundo produto mais exportado), cacau, tabaco, couros, pele e borracha;</a:t>
            </a:r>
          </a:p>
          <a:p>
            <a:r>
              <a:rPr lang="pt-BR" sz="2400" dirty="0"/>
              <a:t>- Mercado interno: criava-se cavalos, porcos, bois e produzia-se tecidos e alimentos como carne salgada, farinha de mandioca e milho.</a:t>
            </a:r>
          </a:p>
        </p:txBody>
      </p:sp>
    </p:spTree>
    <p:extLst>
      <p:ext uri="{BB962C8B-B14F-4D97-AF65-F5344CB8AC3E}">
        <p14:creationId xmlns:p14="http://schemas.microsoft.com/office/powerpoint/2010/main" val="420493593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{9E3694FB-8C09-453F-9ADD-16AF5D323A65}tf16401371</Template>
  <TotalTime>329</TotalTime>
  <Words>1598</Words>
  <Application>Microsoft Office PowerPoint</Application>
  <PresentationFormat>Widescreen</PresentationFormat>
  <Paragraphs>139</Paragraphs>
  <Slides>48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3" baseType="lpstr">
      <vt:lpstr>Calibri Light</vt:lpstr>
      <vt:lpstr>Rockwell</vt:lpstr>
      <vt:lpstr>Times New Roman</vt:lpstr>
      <vt:lpstr>Wingdings</vt:lpstr>
      <vt:lpstr>Atlas</vt:lpstr>
      <vt:lpstr>Período Regencial e golpe da maioridade</vt:lpstr>
      <vt:lpstr>Período de instabilidade e conflitos</vt:lpstr>
      <vt:lpstr>Dois partidos políticos</vt:lpstr>
      <vt:lpstr>Características e diferenças</vt:lpstr>
      <vt:lpstr>Semelhanças</vt:lpstr>
      <vt:lpstr>Golpe da Maioridade</vt:lpstr>
      <vt:lpstr>O Brasil do Segundo Reinado: política e economia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Territórios e fronteiras: a Guerra do Paraguai </vt:lpstr>
      <vt:lpstr>Apresentação do PowerPoint</vt:lpstr>
      <vt:lpstr>Apresentação do PowerPoint</vt:lpstr>
      <vt:lpstr>Apresentação do PowerPoint</vt:lpstr>
      <vt:lpstr>Imigração, políticas migratórias e colonização </vt:lpstr>
      <vt:lpstr>Imigrante: quem entra em um país  Emigrante: quem sai de um país</vt:lpstr>
      <vt:lpstr>Imigrações ocorreram desde o período colonial, mas uma corrente migratória, em função de uma política intencional, tem início com a vinda da família real (1808) e a consequente abertura dos portos.</vt:lpstr>
      <vt:lpstr>Com a proibição do tráfico de escravos foi necessário encontrar mão de obra de outra maneira.</vt:lpstr>
      <vt:lpstr>Diferença entre imigração, para trabalho, sobretudo nas lavouras de café, com destaque para São Paulo, sendo iniciativa de particulares.</vt:lpstr>
      <vt:lpstr>Colonização, com vinda de famílias para residir em terras ofertadas pelo governo, produzindo para o mercado interno: Rio Grande do Sul, Santa Catarina e Paraná.</vt:lpstr>
      <vt:lpstr>No sul a colonização teve também a função de povoar um território historicamente em disputa.</vt:lpstr>
      <vt:lpstr>Os imigrantes que se estabeleciam nas grandes cidades, como São Paulo, Rio de Janeiro e Salvador, montavam pequenos comércios, trabalhavam como artesãos (carpinteiro, ferreiro, sapateiro, alfaiate) ou como operários.</vt:lpstr>
      <vt:lpstr>Para o desenvolvimento do capitalismo era necessário uma mão de obra livre, que vendesse o seu trabalho e comprasse bens de consumo, expandindo o mercado interno.</vt:lpstr>
      <vt:lpstr>A colonização no Rio Grande do Sul teve como um dos objetivos a produção de gêneros necessários ao consumo interno. As colônias ficavam distantes das grandes propriedades, de modo a não apresentar uma ameaça à sua hegemonia política e econômica.</vt:lpstr>
      <vt:lpstr>Rio Grande do Sul: 1824, Colônia de São Leopoldo, vinda de 38 imigrantes alemães.</vt:lpstr>
      <vt:lpstr>Entre 1824 e 1830 entraram 4.856 alemães. Entre 1847 e 1854, verificou-se um total de 2.635.</vt:lpstr>
      <vt:lpstr>Outras colônias: 1858: Nova Petrópolis; 1847: Santa Cruz do Sul; 1855: Santo Ângelo; 1859: Montalverne; 1856: Estrela; 1858: São Lourenço; 1856: Mundo Novo; 1840: Porto das Laranjeiras; 1857: Santa Maria da Soledade.</vt:lpstr>
      <vt:lpstr>1875: vinda de imigrantes italianos.</vt:lpstr>
      <vt:lpstr>Dados: entre 1819 e 1883 o Brasil recebeu mais de 420 mil imigrantes .</vt:lpstr>
      <vt:lpstr>Portugueses: 223 626 Italianos: 96 018 Alemães: 62 327 Espanhóis: 15 337 Russos: 8 404 Franceses: 8 008 Suíços: 7 289</vt:lpstr>
      <vt:lpstr>  Racismo: “Vantagens” dos trabalhadores europeus, apresentadas inclusive por teorias “científicas” do período. A mão de obra negra seria menos eficiente e menos submissa, de acordo com as opiniões vigentes.</vt:lpstr>
      <vt:lpstr>Crença na superioridade alemã: italianos só foram escolhidos quando a vinda daqueles foi impedida pelo governo germânico.</vt:lpstr>
      <vt:lpstr>O Império proporcionou aos imigrantes europeus aquilo que negou aos brasileiros, numa clara discriminação.</vt:lpstr>
      <vt:lpstr>Como seria o Brasil, hoje, se o governo, ao invés de investir na vinda de imigrantes tivesse adotado políticas de estímulo os brasileiros (como a distribuição de terras)?</vt:lpstr>
      <vt:lpstr>A produção do imaginário nacional brasileiro: cultura popular, representações visuais, letras e o Romantismo no Brasil</vt:lpstr>
      <vt:lpstr>O que é o Brasil?</vt:lpstr>
      <vt:lpstr>A produção de um marco inicial do Brasil</vt:lpstr>
      <vt:lpstr>Elementos inseridos na representação do Brasil e a invenção de um imaginário nacional</vt:lpstr>
      <vt:lpstr>Literatura</vt:lpstr>
      <vt:lpstr>Literatura</vt:lpstr>
      <vt:lpstr>Apresentação do PowerPoint</vt:lpstr>
      <vt:lpstr>Imagens: o “marco fundacional”</vt:lpstr>
      <vt:lpstr>Apresentação do PowerPoint</vt:lpstr>
      <vt:lpstr>Imagens: heróis nacionais </vt:lpstr>
      <vt:lpstr>Apresentação do PowerPoint</vt:lpstr>
      <vt:lpstr>Referências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Período Regencial e golpe da maioridade</dc:title>
  <dc:creator>Diego Esteves</dc:creator>
  <cp:lastModifiedBy>Diego Esteves</cp:lastModifiedBy>
  <cp:revision>8</cp:revision>
  <dcterms:created xsi:type="dcterms:W3CDTF">2023-10-10T00:58:06Z</dcterms:created>
  <dcterms:modified xsi:type="dcterms:W3CDTF">2023-11-15T21:00:33Z</dcterms:modified>
</cp:coreProperties>
</file>