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Raleway"/>
      <p:regular r:id="rId15"/>
      <p:bold r:id="rId16"/>
      <p:italic r:id="rId17"/>
      <p:boldItalic r:id="rId18"/>
    </p:embeddedFont>
    <p:embeddedFont>
      <p:font typeface="Lat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.fntdata"/><Relationship Id="rId11" Type="http://schemas.openxmlformats.org/officeDocument/2006/relationships/slide" Target="slides/slide6.xml"/><Relationship Id="rId22" Type="http://schemas.openxmlformats.org/officeDocument/2006/relationships/font" Target="fonts/Lato-boldItalic.fntdata"/><Relationship Id="rId10" Type="http://schemas.openxmlformats.org/officeDocument/2006/relationships/slide" Target="slides/slide5.xml"/><Relationship Id="rId21" Type="http://schemas.openxmlformats.org/officeDocument/2006/relationships/font" Target="fonts/Lat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regular.fntdata"/><Relationship Id="rId14" Type="http://schemas.openxmlformats.org/officeDocument/2006/relationships/slide" Target="slides/slide9.xml"/><Relationship Id="rId17" Type="http://schemas.openxmlformats.org/officeDocument/2006/relationships/font" Target="fonts/Raleway-italic.fntdata"/><Relationship Id="rId16" Type="http://schemas.openxmlformats.org/officeDocument/2006/relationships/font" Target="fonts/Raleway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regular.fntdata"/><Relationship Id="rId6" Type="http://schemas.openxmlformats.org/officeDocument/2006/relationships/slide" Target="slides/slide1.xml"/><Relationship Id="rId18" Type="http://schemas.openxmlformats.org/officeDocument/2006/relationships/font" Target="fonts/Raleway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e013e037fef711e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e013e037fef711e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e013e037fef711e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e013e037fef711e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e013e037fef711e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e013e037fef711e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e013e037fef711e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e013e037fef711e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e013e037fef711e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e013e037fef711e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e013e037fef711e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2e013e037fef711e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e013e037fef711e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e013e037fef711e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920cdcf86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2920cdcf86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lnSpcReduction="10000"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iegoesteves.in/caosmologia/apresentacoes/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diegoesteve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Clase-espectáculo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un acuerdo discordante entre arte y educación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ctrTitle"/>
          </p:nvPr>
        </p:nvSpPr>
        <p:spPr>
          <a:xfrm>
            <a:off x="729450" y="1322450"/>
            <a:ext cx="7698600" cy="305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200"/>
              <a:t>Suposición:</a:t>
            </a:r>
            <a:endParaRPr b="0"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200"/>
              <a:t> Arte/espectáculo: experiencia;  estética;  poética;  información/contenido implícito y expresión/forma explícita</a:t>
            </a:r>
            <a:endParaRPr b="0"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200"/>
              <a:t> Educación/clase: hablar de algo;  aprender algo;  currículo y didáctica;  información/contenido explícito y expresión/forma implícita</a:t>
            </a:r>
            <a:endParaRPr b="0"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ctrTitle"/>
          </p:nvPr>
        </p:nvSpPr>
        <p:spPr>
          <a:xfrm>
            <a:off x="729450" y="1322450"/>
            <a:ext cx="7674300" cy="30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50"/>
              <a:t>Tecnologías de la información y la comunicación.</a:t>
            </a:r>
            <a:endParaRPr sz="205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5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050"/>
              <a:t>Técnicas (o didácticas) para informar y comunicar contenidos.</a:t>
            </a:r>
            <a:endParaRPr b="0" sz="205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5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050"/>
              <a:t>Los medios están sometidos al fin.  La expresión es queda relegada al efecto secundario e inherente de quien enseña algo: lo que importa es lo que se enseña (informa) y se aprende (comunica).</a:t>
            </a:r>
            <a:endParaRPr b="0" sz="20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>
            <p:ph type="ctrTitle"/>
          </p:nvPr>
        </p:nvSpPr>
        <p:spPr>
          <a:xfrm>
            <a:off x="729450" y="1322450"/>
            <a:ext cx="7623900" cy="308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300"/>
              <a:t>Tecnologías de experimentación y composición.</a:t>
            </a:r>
            <a:endParaRPr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300"/>
              <a:t>Técnicas y poéticas para experimentar y componer sobre conocimientos y materialidades.</a:t>
            </a:r>
            <a:endParaRPr b="0"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300"/>
              <a:t>Conocimiento = virtual</a:t>
            </a:r>
            <a:endParaRPr b="0"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300"/>
              <a:t>Actualización del saber/vivir = transducciones transcreativas en las dramatizaciones.</a:t>
            </a:r>
            <a:endParaRPr b="0"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/>
          <p:nvPr>
            <p:ph type="ctrTitle"/>
          </p:nvPr>
        </p:nvSpPr>
        <p:spPr>
          <a:xfrm>
            <a:off x="729450" y="1322450"/>
            <a:ext cx="7597200" cy="30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Clase-espectáculo </a:t>
            </a:r>
            <a:r>
              <a:rPr lang="pt-BR" sz="3600"/>
              <a:t>es una especie de acuerdo discordante entre sensibilidad, imaginación, memoria y pensamiento (Deleuze, 1988).</a:t>
            </a:r>
            <a:endParaRPr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/>
          <p:nvPr>
            <p:ph type="ctrTitle"/>
          </p:nvPr>
        </p:nvSpPr>
        <p:spPr>
          <a:xfrm>
            <a:off x="729450" y="1322450"/>
            <a:ext cx="7640700" cy="31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Clase-espectáculo no es una clase espectacular.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Clase-espectáculo</a:t>
            </a:r>
            <a:r>
              <a:rPr lang="pt-BR"/>
              <a:t> no es un espectáculo didáctico.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9"/>
          <p:cNvSpPr txBox="1"/>
          <p:nvPr>
            <p:ph type="ctrTitle"/>
          </p:nvPr>
        </p:nvSpPr>
        <p:spPr>
          <a:xfrm>
            <a:off x="729450" y="1322450"/>
            <a:ext cx="7655100" cy="30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Espacio intermedio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900"/>
              <a:t>Transversal          Composiciones heterogéneas          Poliformia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900"/>
              <a:t> Polifonía                             Hipertextualidad                Transemótico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900"/>
              <a:t>  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900"/>
              <a:t>Transcultural                            Transmedia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 txBox="1"/>
          <p:nvPr>
            <p:ph type="ctrTitle"/>
          </p:nvPr>
        </p:nvSpPr>
        <p:spPr>
          <a:xfrm>
            <a:off x="729450" y="1322450"/>
            <a:ext cx="7703400" cy="304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Caosmología: propuestas para un cuerpo potencial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hlink"/>
                </a:solidFill>
                <a:hlinkClick r:id="rId3"/>
              </a:rPr>
              <a:t>https://diegoesteves.in/caosmologia/apresentacoes/</a:t>
            </a:r>
            <a:r>
              <a:rPr lang="pt-BR"/>
              <a:t>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1"/>
          <p:cNvSpPr txBox="1"/>
          <p:nvPr>
            <p:ph type="ctrTitle"/>
          </p:nvPr>
        </p:nvSpPr>
        <p:spPr>
          <a:xfrm>
            <a:off x="729450" y="1322450"/>
            <a:ext cx="7705800" cy="245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677" u="sng">
                <a:solidFill>
                  <a:schemeClr val="hlink"/>
                </a:solidFill>
                <a:hlinkClick r:id="rId3"/>
              </a:rPr>
              <a:t>https://diegoesteves.com/</a:t>
            </a:r>
            <a:r>
              <a:rPr b="0" lang="pt-BR" sz="2677"/>
              <a:t> </a:t>
            </a:r>
            <a:endParaRPr b="0" sz="2677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677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677"/>
              <a:t>winckesteves@gmail.com</a:t>
            </a:r>
            <a:endParaRPr b="0" sz="2677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